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61" r:id="rId6"/>
    <p:sldId id="264" r:id="rId7"/>
    <p:sldId id="259" r:id="rId8"/>
    <p:sldId id="258" r:id="rId9"/>
    <p:sldId id="260" r:id="rId10"/>
    <p:sldId id="262" r:id="rId11"/>
    <p:sldId id="267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3254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8196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917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3143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444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2270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995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108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166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186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988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08C1-6EBA-4EAE-A77B-DA781288A394}" type="datetimeFigureOut">
              <a:rPr lang="nl-BE" smtClean="0"/>
              <a:t>13/09/2020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55C03-3FE8-4139-8FD3-F7FBEC798CD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01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7624" y="3573016"/>
            <a:ext cx="6995794" cy="1470025"/>
          </a:xfrm>
        </p:spPr>
        <p:txBody>
          <a:bodyPr>
            <a:normAutofit fontScale="90000"/>
          </a:bodyPr>
          <a:lstStyle/>
          <a:p>
            <a:r>
              <a:rPr lang="nl-BE" sz="5000" dirty="0">
                <a:latin typeface="Arial" panose="020B0604020202020204" pitchFamily="34" charset="0"/>
                <a:cs typeface="Arial" panose="020B0604020202020204" pitchFamily="34" charset="0"/>
              </a:rPr>
              <a:t>Welkom in de onthaalklas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482" y="116632"/>
            <a:ext cx="2765617" cy="27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7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Slaapklas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Namiddag (12.40u tot …)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Knuffel, tutje,…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Luiers indien nodig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Apart klasje, met toezichter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Afbeelding met binnen, gevuld, beer, teddybeer&#10;&#10;Automatisch gegenereerde beschrijving">
            <a:extLst>
              <a:ext uri="{FF2B5EF4-FFF2-40B4-BE49-F238E27FC236}">
                <a16:creationId xmlns:a16="http://schemas.microsoft.com/office/drawing/2014/main" id="{A6FACF8E-4901-4571-A55E-CD439E693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24645"/>
            <a:ext cx="364502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8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Verjaardag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SzPct val="130000"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Vieren we in de klas (datum via schrift)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SzPct val="130000"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Kroon + liedjes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SzPct val="130000"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Cadeautje van de klas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SzPct val="130000"/>
            </a:pPr>
            <a:r>
              <a:rPr lang="nl-BE" sz="1800" kern="140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Verjaardagslijst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van de klas</a:t>
            </a:r>
            <a:b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(niet verplicht)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</a:pP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</a:p>
          <a:p>
            <a:endParaRPr lang="nl-BE" dirty="0"/>
          </a:p>
        </p:txBody>
      </p:sp>
      <p:pic>
        <p:nvPicPr>
          <p:cNvPr id="8" name="Afbeelding 7" descr="Afbeelding met persoon, zitten, tafel&#10;&#10;Automatisch gegenereerde beschrijving">
            <a:extLst>
              <a:ext uri="{FF2B5EF4-FFF2-40B4-BE49-F238E27FC236}">
                <a16:creationId xmlns:a16="http://schemas.microsoft.com/office/drawing/2014/main" id="{DF167084-F70C-4FC2-968E-9CD267A905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53" y="2084498"/>
            <a:ext cx="4525964" cy="452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99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779AAC-1B80-4051-9702-E3D62E573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8705"/>
          </a:xfrm>
        </p:spPr>
        <p:txBody>
          <a:bodyPr>
            <a:normAutofit fontScale="90000"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De juffen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A7B37C-8A32-41AA-9BF1-51DBC29D4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" y="1052736"/>
            <a:ext cx="8229600" cy="4525963"/>
          </a:xfrm>
        </p:spPr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Onthaalklas A 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Onthaalklas B</a:t>
            </a:r>
          </a:p>
          <a:p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 descr="Afbeelding met persoon, binnen, gevuld, vrouw&#10;&#10;Automatisch gegenereerde beschrijving">
            <a:extLst>
              <a:ext uri="{FF2B5EF4-FFF2-40B4-BE49-F238E27FC236}">
                <a16:creationId xmlns:a16="http://schemas.microsoft.com/office/drawing/2014/main" id="{41E6841B-F517-4FA5-8F7D-BFFEAEA03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33111"/>
            <a:ext cx="1600200" cy="1600200"/>
          </a:xfrm>
          <a:prstGeom prst="rect">
            <a:avLst/>
          </a:prstGeom>
        </p:spPr>
      </p:pic>
      <p:pic>
        <p:nvPicPr>
          <p:cNvPr id="13" name="Afbeelding 12" descr="Afbeelding met binnen, persoon, gevuld, vasthouden&#10;&#10;Automatisch gegenereerde beschrijving">
            <a:extLst>
              <a:ext uri="{FF2B5EF4-FFF2-40B4-BE49-F238E27FC236}">
                <a16:creationId xmlns:a16="http://schemas.microsoft.com/office/drawing/2014/main" id="{4B05A268-7466-4FAB-BE16-72C92ADF1A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5" t="1492" r="8163" b="-1492"/>
          <a:stretch/>
        </p:blipFill>
        <p:spPr>
          <a:xfrm rot="16200000">
            <a:off x="2481774" y="1702802"/>
            <a:ext cx="1641915" cy="1493911"/>
          </a:xfrm>
          <a:prstGeom prst="rect">
            <a:avLst/>
          </a:prstGeom>
        </p:spPr>
      </p:pic>
      <p:pic>
        <p:nvPicPr>
          <p:cNvPr id="15" name="Afbeelding 14" descr="Afbeelding met binnen, persoon, vasthouden, klein&#10;&#10;Automatisch gegenereerde beschrijving">
            <a:extLst>
              <a:ext uri="{FF2B5EF4-FFF2-40B4-BE49-F238E27FC236}">
                <a16:creationId xmlns:a16="http://schemas.microsoft.com/office/drawing/2014/main" id="{C132EC10-D5C5-482B-BD9E-30F9C7CF9B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9" r="21272"/>
          <a:stretch/>
        </p:blipFill>
        <p:spPr>
          <a:xfrm rot="5400000">
            <a:off x="4247692" y="1652213"/>
            <a:ext cx="1641917" cy="1637929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EB884428-1084-4BED-9BB1-0C26D78558D6}"/>
              </a:ext>
            </a:extLst>
          </p:cNvPr>
          <p:cNvSpPr txBox="1"/>
          <p:nvPr/>
        </p:nvSpPr>
        <p:spPr>
          <a:xfrm>
            <a:off x="107504" y="3233311"/>
            <a:ext cx="244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	Juf Sanne</a:t>
            </a:r>
            <a:b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Ma, Di, Woe (afwisselend)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93CC75C-7884-4DD9-B5B8-21849DF84CBD}"/>
              </a:ext>
            </a:extLst>
          </p:cNvPr>
          <p:cNvSpPr txBox="1"/>
          <p:nvPr/>
        </p:nvSpPr>
        <p:spPr>
          <a:xfrm>
            <a:off x="2555775" y="3270715"/>
            <a:ext cx="1584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Juf Jo (Ma-Vrij)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FF61612-93D2-4F34-B305-565D0A023383}"/>
              </a:ext>
            </a:extLst>
          </p:cNvPr>
          <p:cNvSpPr txBox="1"/>
          <p:nvPr/>
        </p:nvSpPr>
        <p:spPr>
          <a:xfrm>
            <a:off x="4206660" y="3282813"/>
            <a:ext cx="2597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Juf Ann</a:t>
            </a:r>
            <a:b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Woe (afwisselend), Do, Vrij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001582EB-1C2A-4AD7-9FFD-C64BCBF2F3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" name="Afbeelding 6" descr="Afbeelding met persoon, gebouw, vrouw, glimlachen&#10;&#10;Automatisch gegenereerde beschrijving">
            <a:extLst>
              <a:ext uri="{FF2B5EF4-FFF2-40B4-BE49-F238E27FC236}">
                <a16:creationId xmlns:a16="http://schemas.microsoft.com/office/drawing/2014/main" id="{F0BC42DA-2D48-44B3-9064-D66EA831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0" y="4608794"/>
            <a:ext cx="1208227" cy="1880989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D570B59B-4C53-42D9-8ABD-7554BCED386D}"/>
              </a:ext>
            </a:extLst>
          </p:cNvPr>
          <p:cNvSpPr txBox="1"/>
          <p:nvPr/>
        </p:nvSpPr>
        <p:spPr>
          <a:xfrm>
            <a:off x="2111499" y="6008357"/>
            <a:ext cx="4616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Juf </a:t>
            </a:r>
            <a:r>
              <a:rPr lang="nl-BE" sz="1400" dirty="0" err="1">
                <a:latin typeface="Arial" panose="020B0604020202020204" pitchFamily="34" charset="0"/>
                <a:cs typeface="Arial" panose="020B0604020202020204" pitchFamily="34" charset="0"/>
              </a:rPr>
              <a:t>Inneke</a:t>
            </a:r>
            <a: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  <a:t> (Van Maandag – Vrijdag)</a:t>
            </a:r>
            <a:br>
              <a:rPr lang="nl-BE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0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Onze dag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Welkom/afscheid aan de schoolpoort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Spelen op de speelplaats 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Wachten in de rij als de bel gaat (8.33u)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Jas ophangen en schooltas wegzetten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Toiletbezoek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 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Kringactiviteit (Thema van de dag/week opstarten)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Spelen en ontdekken in de klas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Fruit + water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Toiletbezoek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Speeltijd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Spelen en ontdekken in de klas 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Toiletbezoek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Boterhammen eten in de klas/naar huis(12.10u)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Slaapklas/middagspeeltijd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Toiletbezoek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Spelen en ontdekken in de klas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Nijntje in bed leggen en afscheid nemen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Toiletbezoek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Speeltijd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Naar huis (ophalen om 15.35u)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70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8C1D00-3ED1-4077-8AA2-F3D040936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Goeiemorgen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63E026-E02B-43D1-9C6C-01CD6C4CA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966" y="2277741"/>
            <a:ext cx="4834880" cy="3788085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700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Kom ‘s morgens </a:t>
            </a:r>
            <a:r>
              <a:rPr lang="nl-BE" sz="1700" b="1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 tijd </a:t>
            </a:r>
            <a:r>
              <a:rPr lang="nl-BE" sz="1700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naar school! De eerste bel gaat om 8.33uur. 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700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700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Om </a:t>
            </a:r>
            <a:r>
              <a:rPr lang="nl-BE" sz="1700" b="1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8.35 uur </a:t>
            </a:r>
            <a:r>
              <a:rPr lang="nl-BE" sz="1700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start onze dag en gaan we allemaal samen naar de klas. 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700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700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Jassen zelf aan de kapstok hangen en onze schooltas zetten we in de kast.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nl-BE" sz="1700" kern="140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7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We zeggen ‘goeiemorgen’ en kijken wie er allemaal in de klas is.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7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Nadien doen we een leuke activiteit in de kring en overlopen we onze dag.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nl-BE" sz="1700" kern="140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700" kern="140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nl-BE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40E4471-65E2-4ECD-8580-BA6E38BF8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124744"/>
            <a:ext cx="2170584" cy="20982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314CB39-76C2-41C7-AB0C-447AA29E9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" t="16887" r="-299" b="8446"/>
          <a:stretch>
            <a:fillRect/>
          </a:stretch>
        </p:blipFill>
        <p:spPr bwMode="auto">
          <a:xfrm>
            <a:off x="5887466" y="4365104"/>
            <a:ext cx="2727326" cy="203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090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Heen-en </a:t>
            </a:r>
            <a:r>
              <a:rPr lang="nl-BE" dirty="0" err="1">
                <a:latin typeface="Arial" panose="020B0604020202020204" pitchFamily="34" charset="0"/>
                <a:cs typeface="Arial" panose="020B0604020202020204" pitchFamily="34" charset="0"/>
              </a:rPr>
              <a:t>weerschift</a:t>
            </a: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600" kern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Brieven voor de ouders</a:t>
            </a:r>
            <a:endParaRPr lang="nl-BE" sz="16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Extra informatie</a:t>
            </a:r>
            <a:endParaRPr lang="nl-BE" sz="16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Vragen? Schrijf ze maar op!</a:t>
            </a:r>
            <a:endParaRPr lang="nl-BE" sz="16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Weekbriefje</a:t>
            </a:r>
            <a:endParaRPr lang="nl-BE" sz="16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Paperclip laten hangen</a:t>
            </a: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 </a:t>
            </a:r>
            <a:r>
              <a:rPr lang="nl-BE" sz="16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Dagelijks nakijken</a:t>
            </a:r>
          </a:p>
          <a:p>
            <a:pPr marL="0" marR="0" indent="0" algn="l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nl-BE" sz="1600" kern="140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nl-BE" sz="1600" kern="1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</a:pP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67"/>
          <a:stretch/>
        </p:blipFill>
        <p:spPr>
          <a:xfrm>
            <a:off x="4614077" y="1123546"/>
            <a:ext cx="3702339" cy="554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Fruit  en boterhammen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Fruit 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of groenten in de voormiddag (</a:t>
            </a:r>
            <a:r>
              <a:rPr lang="nl-BE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GEEN 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koek!)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Boterhammen eten we in de klas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Zelfstandig 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kunnen eten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Naam op de doosjes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Eigen </a:t>
            </a:r>
            <a:r>
              <a:rPr lang="nl-BE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drinkbus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zelfstandig drinken, </a:t>
            </a:r>
            <a:r>
              <a:rPr lang="nl-BE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leeg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meebrengen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Voorlopig </a:t>
            </a:r>
            <a:r>
              <a:rPr lang="nl-BE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geen koek 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de namiddag (slapers)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lnSpc>
                <a:spcPct val="15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22071" r="9806" b="7828"/>
          <a:stretch/>
        </p:blipFill>
        <p:spPr bwMode="auto">
          <a:xfrm>
            <a:off x="6372200" y="3429000"/>
            <a:ext cx="2641601" cy="3205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bol.com | Kleuren met Nijntje eten en drinken, Dick Bruna | 9789056473709 |  Boeken">
            <a:extLst>
              <a:ext uri="{FF2B5EF4-FFF2-40B4-BE49-F238E27FC236}">
                <a16:creationId xmlns:a16="http://schemas.microsoft.com/office/drawing/2014/main" id="{97D5B067-999D-4D73-9076-9F3241DCB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9" t="27299" r="26526" b="18101"/>
          <a:stretch/>
        </p:blipFill>
        <p:spPr bwMode="auto">
          <a:xfrm>
            <a:off x="457200" y="4581128"/>
            <a:ext cx="180020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92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Symbool/kenteken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Voor iedereen persoonlijk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Kapstok	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Schooltas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Onthaalbord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Tekeningen</a:t>
            </a:r>
          </a:p>
          <a:p>
            <a:pPr lvl="1"/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457200" lvl="1" indent="0">
              <a:buNone/>
            </a:pPr>
            <a:endParaRPr lang="nl-B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Herkenbaar voor de kinderen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04664"/>
            <a:ext cx="1810482" cy="114346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93" y="3284984"/>
            <a:ext cx="1172745" cy="140344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18" y="209754"/>
            <a:ext cx="1723154" cy="133837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884" y="1628800"/>
            <a:ext cx="1337289" cy="149012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21066" y="4866887"/>
            <a:ext cx="921700" cy="1358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70328"/>
            <a:ext cx="6480720" cy="1143000"/>
          </a:xfrm>
        </p:spPr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Turnen, Taal en Muziek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2030114"/>
            <a:ext cx="8229600" cy="4525963"/>
          </a:xfrm>
        </p:spPr>
        <p:txBody>
          <a:bodyPr>
            <a:normAutofit/>
          </a:bodyPr>
          <a:lstStyle/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Turnen bij juf Brenda </a:t>
            </a:r>
            <a:b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(makkelijke kledij, geen turnpantoffels nodig)</a:t>
            </a:r>
            <a:b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2 x 50min/week</a:t>
            </a:r>
          </a:p>
          <a:p>
            <a:pPr marL="0" indent="0">
              <a:buNone/>
            </a:pP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Muziek bij juf Erika</a:t>
            </a:r>
          </a:p>
          <a:p>
            <a:pPr marL="457200" lvl="1" indent="0">
              <a:buNone/>
            </a:pP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Maandag (25 minuten)</a:t>
            </a:r>
          </a:p>
          <a:p>
            <a:pPr marL="0" indent="0">
              <a:buNone/>
            </a:pP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  <a:t>Taal bij juf Marlies</a:t>
            </a:r>
            <a:br>
              <a:rPr lang="nl-BE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BE" sz="1600" dirty="0">
                <a:latin typeface="Arial" panose="020B0604020202020204" pitchFamily="34" charset="0"/>
                <a:cs typeface="Arial" panose="020B0604020202020204" pitchFamily="34" charset="0"/>
              </a:rPr>
              <a:t> 50 minuten/week</a:t>
            </a:r>
          </a:p>
          <a:p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B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nl-BE" dirty="0"/>
          </a:p>
          <a:p>
            <a:pPr marL="457200" lvl="1" indent="0">
              <a:buNone/>
            </a:pP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0" y="3259009"/>
            <a:ext cx="1426470" cy="14264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86" y="1634834"/>
            <a:ext cx="1426469" cy="1426469"/>
          </a:xfrm>
          <a:prstGeom prst="rect">
            <a:avLst/>
          </a:prstGeom>
        </p:spPr>
      </p:pic>
      <p:pic>
        <p:nvPicPr>
          <p:cNvPr id="7" name="Afbeelding 6" descr="Afbeelding met persoon, binnen, vrouw, vasthouden&#10;&#10;Automatisch gegenereerde beschrijving">
            <a:extLst>
              <a:ext uri="{FF2B5EF4-FFF2-40B4-BE49-F238E27FC236}">
                <a16:creationId xmlns:a16="http://schemas.microsoft.com/office/drawing/2014/main" id="{46F0D925-DCDE-49F4-9071-F171DCE937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8" r="26086"/>
          <a:stretch/>
        </p:blipFill>
        <p:spPr>
          <a:xfrm rot="5400000">
            <a:off x="6307368" y="4876004"/>
            <a:ext cx="1412109" cy="14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7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Arial" panose="020B0604020202020204" pitchFamily="34" charset="0"/>
                <a:cs typeface="Arial" panose="020B0604020202020204" pitchFamily="34" charset="0"/>
              </a:rPr>
              <a:t>Toiletmoment/reservekledij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600200"/>
            <a:ext cx="7920880" cy="4525963"/>
          </a:xfrm>
        </p:spPr>
        <p:txBody>
          <a:bodyPr>
            <a:normAutofit/>
          </a:bodyPr>
          <a:lstStyle/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 stimuleren de </a:t>
            </a:r>
            <a:r>
              <a:rPr lang="nl-BE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zindelijkheid </a:t>
            </a:r>
            <a:r>
              <a:rPr lang="nl-BE" sz="1800" kern="1400" dirty="0">
                <a:solidFill>
                  <a:srgbClr val="000000"/>
                </a:solidFill>
                <a:latin typeface="Arial" panose="020B0604020202020204" pitchFamily="34" charset="0"/>
              </a:rPr>
              <a:t>(thuis en op school)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Regelmatig toiletbezoek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Makkelijke kledij die zelfstandig aan en uit kan </a:t>
            </a:r>
            <a:b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(thuis op oefenen)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Voldoende onderbroeken/reservekledij </a:t>
            </a:r>
            <a:b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meebrengen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Symbol" panose="05050102010706020507" pitchFamily="18" charset="2"/>
              </a:rPr>
              <a:t>·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Zet overal duidelijk een </a:t>
            </a:r>
            <a:r>
              <a:rPr lang="nl-BE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NAAM</a:t>
            </a: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op!</a:t>
            </a:r>
            <a:endParaRPr lang="nl-BE" sz="1800" kern="1400" dirty="0">
              <a:ln>
                <a:noFill/>
              </a:ln>
              <a:solidFill>
                <a:srgbClr val="000000"/>
              </a:solidFill>
              <a:effectLst/>
              <a:latin typeface="Garamond" panose="02020404030301010803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500"/>
              </a:spcAft>
              <a:buNone/>
            </a:pPr>
            <a:r>
              <a:rPr lang="nl-BE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 </a:t>
            </a:r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 descr="Afbeelding met binnen, object, zitten, tafel&#10;&#10;Automatisch gegenereerde beschrijving">
            <a:extLst>
              <a:ext uri="{FF2B5EF4-FFF2-40B4-BE49-F238E27FC236}">
                <a16:creationId xmlns:a16="http://schemas.microsoft.com/office/drawing/2014/main" id="{4AC82B28-320B-477F-8F66-6DFD50AC73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66" y="3159429"/>
            <a:ext cx="2966734" cy="296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489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480</Words>
  <Application>Microsoft Office PowerPoint</Application>
  <PresentationFormat>Diavoorstelling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Garamond</vt:lpstr>
      <vt:lpstr>Symbol</vt:lpstr>
      <vt:lpstr>Kantoorthema</vt:lpstr>
      <vt:lpstr>Welkom in de onthaalklas  </vt:lpstr>
      <vt:lpstr>De juffen</vt:lpstr>
      <vt:lpstr>Onze dag</vt:lpstr>
      <vt:lpstr>Goeiemorgen</vt:lpstr>
      <vt:lpstr>Heen-en weerschift</vt:lpstr>
      <vt:lpstr>Fruit  en boterhammen</vt:lpstr>
      <vt:lpstr>Symbool/kenteken</vt:lpstr>
      <vt:lpstr>Turnen, Taal en Muziek</vt:lpstr>
      <vt:lpstr>Toiletmoment/reservekledij</vt:lpstr>
      <vt:lpstr>Slaapklas</vt:lpstr>
      <vt:lpstr>Verjaardag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 in de onthaalklas  </dc:title>
  <dc:creator>User</dc:creator>
  <cp:lastModifiedBy>User</cp:lastModifiedBy>
  <cp:revision>10</cp:revision>
  <dcterms:created xsi:type="dcterms:W3CDTF">2020-09-11T08:39:47Z</dcterms:created>
  <dcterms:modified xsi:type="dcterms:W3CDTF">2020-09-13T09:21:27Z</dcterms:modified>
</cp:coreProperties>
</file>