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1" r:id="rId4"/>
    <p:sldId id="270" r:id="rId5"/>
    <p:sldId id="258" r:id="rId6"/>
    <p:sldId id="272" r:id="rId7"/>
    <p:sldId id="274" r:id="rId8"/>
    <p:sldId id="275" r:id="rId9"/>
    <p:sldId id="276" r:id="rId10"/>
    <p:sldId id="273" r:id="rId11"/>
    <p:sldId id="261" r:id="rId12"/>
    <p:sldId id="262" r:id="rId13"/>
    <p:sldId id="263" r:id="rId14"/>
    <p:sldId id="264" r:id="rId15"/>
    <p:sldId id="265" r:id="rId16"/>
    <p:sldId id="269" r:id="rId17"/>
    <p:sldId id="268" r:id="rId18"/>
    <p:sldId id="267" r:id="rId19"/>
  </p:sldIdLst>
  <p:sldSz cx="10080625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8" cy="496083"/>
          </a:xfrm>
          <a:prstGeom prst="rect">
            <a:avLst/>
          </a:prstGeom>
          <a:noFill/>
          <a:ln>
            <a:noFill/>
          </a:ln>
        </p:spPr>
        <p:txBody>
          <a:bodyPr vert="horz" wrap="square" lIns="82476" tIns="41233" rIns="82476" bIns="41233" anchor="t" anchorCtr="0" compatLnSpc="0"/>
          <a:lstStyle/>
          <a:p>
            <a:pPr defTabSz="837913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sz="quarter" idx="1"/>
          </p:nvPr>
        </p:nvSpPr>
        <p:spPr>
          <a:xfrm>
            <a:off x="3847652" y="0"/>
            <a:ext cx="2949998" cy="496083"/>
          </a:xfrm>
          <a:prstGeom prst="rect">
            <a:avLst/>
          </a:prstGeom>
          <a:noFill/>
          <a:ln>
            <a:noFill/>
          </a:ln>
        </p:spPr>
        <p:txBody>
          <a:bodyPr vert="horz" wrap="square" lIns="82476" tIns="41233" rIns="82476" bIns="41233" anchor="t" anchorCtr="0" compatLnSpc="0"/>
          <a:lstStyle/>
          <a:p>
            <a:pPr algn="r" defTabSz="837913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ijdelijke aanduiding voor voettekst 3"/>
          <p:cNvSpPr txBox="1">
            <a:spLocks noGrp="1"/>
          </p:cNvSpPr>
          <p:nvPr>
            <p:ph type="ftr" sz="quarter" idx="2"/>
          </p:nvPr>
        </p:nvSpPr>
        <p:spPr>
          <a:xfrm>
            <a:off x="0" y="9431981"/>
            <a:ext cx="2949998" cy="496083"/>
          </a:xfrm>
          <a:prstGeom prst="rect">
            <a:avLst/>
          </a:prstGeom>
          <a:noFill/>
          <a:ln>
            <a:noFill/>
          </a:ln>
        </p:spPr>
        <p:txBody>
          <a:bodyPr vert="horz" wrap="square" lIns="82476" tIns="41233" rIns="82476" bIns="41233" anchor="b" anchorCtr="0" compatLnSpc="0"/>
          <a:lstStyle/>
          <a:p>
            <a:pPr defTabSz="837913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ijdelijke aanduiding voor dianummer 4"/>
          <p:cNvSpPr txBox="1">
            <a:spLocks noGrp="1"/>
          </p:cNvSpPr>
          <p:nvPr>
            <p:ph type="sldNum" sz="quarter" idx="3"/>
          </p:nvPr>
        </p:nvSpPr>
        <p:spPr>
          <a:xfrm>
            <a:off x="3847652" y="9431981"/>
            <a:ext cx="2949998" cy="496083"/>
          </a:xfrm>
          <a:prstGeom prst="rect">
            <a:avLst/>
          </a:prstGeom>
          <a:noFill/>
          <a:ln>
            <a:noFill/>
          </a:ln>
        </p:spPr>
        <p:txBody>
          <a:bodyPr vert="horz" wrap="square" lIns="82476" tIns="41233" rIns="82476" bIns="41233" anchor="b" anchorCtr="0" compatLnSpc="0"/>
          <a:lstStyle/>
          <a:p>
            <a:pPr algn="r" defTabSz="837913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8EB151-7113-43A2-B132-B92082441CA5}" type="slidenum">
              <a:rPr lang="nl-BE" sz="130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pPr algn="r" defTabSz="837913" hangingPunct="0"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nl-BE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57445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2525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3"/>
          </p:nvPr>
        </p:nvSpPr>
        <p:spPr>
          <a:xfrm>
            <a:off x="679795" y="4715824"/>
            <a:ext cx="5438050" cy="44674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nl-BE"/>
          </a:p>
        </p:txBody>
      </p:sp>
      <p:sp>
        <p:nvSpPr>
          <p:cNvPr id="4" name="Tijdelijke aanduiding voor koptekst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8" cy="4960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379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l-BE"/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idx="1"/>
          </p:nvPr>
        </p:nvSpPr>
        <p:spPr>
          <a:xfrm>
            <a:off x="3847652" y="0"/>
            <a:ext cx="2949998" cy="4960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379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l-BE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9431981"/>
            <a:ext cx="2949998" cy="4960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8379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l-BE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3847652" y="9431981"/>
            <a:ext cx="2949998" cy="4960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8379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00AF6BD-EB62-4035-86AB-AF561964F1C6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905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nl-BE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>
          <a:xfrm>
            <a:off x="679795" y="4715824"/>
            <a:ext cx="5438050" cy="307826"/>
          </a:xfrm>
        </p:spPr>
        <p:txBody>
          <a:bodyPr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290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5408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6143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8118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02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00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403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294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22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3906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726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28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329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081371" cy="755967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799" y="1997244"/>
            <a:ext cx="5852656" cy="1670594"/>
          </a:xfrm>
        </p:spPr>
        <p:txBody>
          <a:bodyPr anchor="b">
            <a:noAutofit/>
          </a:bodyPr>
          <a:lstStyle>
            <a:lvl1pPr algn="ctr">
              <a:defRPr sz="529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799" y="3966490"/>
            <a:ext cx="5852656" cy="15186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701" y="5571763"/>
            <a:ext cx="742240" cy="307987"/>
          </a:xfrm>
        </p:spPr>
        <p:txBody>
          <a:bodyPr/>
          <a:lstStyle/>
          <a:p>
            <a:pPr lvl="0"/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8799" y="5571763"/>
            <a:ext cx="4481226" cy="307987"/>
          </a:xfrm>
        </p:spPr>
        <p:txBody>
          <a:bodyPr/>
          <a:lstStyle/>
          <a:p>
            <a:pPr lvl="0"/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5619" y="5571763"/>
            <a:ext cx="455836" cy="307987"/>
          </a:xfrm>
        </p:spPr>
        <p:txBody>
          <a:bodyPr/>
          <a:lstStyle/>
          <a:p>
            <a:pPr lvl="0"/>
            <a:fld id="{EE52E699-EFAF-47FD-8193-A7A208FD7FF6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6717" y="3826497"/>
            <a:ext cx="5636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3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5308103"/>
            <a:ext cx="7495132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1381" y="1138618"/>
            <a:ext cx="7817866" cy="370517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5932827"/>
            <a:ext cx="7495132" cy="5442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187516-ABA3-480D-BFEA-ECBE9F0455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295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999660"/>
            <a:ext cx="7495132" cy="3414817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713130"/>
            <a:ext cx="7495134" cy="17639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187516-ABA3-480D-BFEA-ECBE9F0455A4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19" y="4563803"/>
            <a:ext cx="72831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2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10" y="1082619"/>
            <a:ext cx="7055831" cy="2613222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4109" y="3695841"/>
            <a:ext cx="6496401" cy="7186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09" y="4787795"/>
            <a:ext cx="7495137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187516-ABA3-480D-BFEA-ECBE9F0455A4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937033" y="9979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79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408" y="311720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793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9420" y="4563803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6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7" y="3647098"/>
            <a:ext cx="7495125" cy="1619080"/>
          </a:xfrm>
        </p:spPr>
        <p:txBody>
          <a:bodyPr anchor="b">
            <a:normAutofit/>
          </a:bodyPr>
          <a:lstStyle>
            <a:lvl1pPr algn="l">
              <a:defRPr sz="3527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5266178"/>
            <a:ext cx="7495128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187516-ABA3-480D-BFEA-ECBE9F0455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639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84" y="1082619"/>
            <a:ext cx="6973058" cy="2473228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4011668"/>
            <a:ext cx="7495128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993119"/>
            <a:ext cx="7495134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187516-ABA3-480D-BFEA-ECBE9F0455A4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968001" y="988661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3370" y="2874537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9420" y="377983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02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082618"/>
            <a:ext cx="7495132" cy="2529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7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3931031"/>
            <a:ext cx="7495128" cy="99787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3" y="4927789"/>
            <a:ext cx="7495132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187516-ABA3-480D-BFEA-ECBE9F0455A4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24" y="3779838"/>
            <a:ext cx="72831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797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2" y="2744913"/>
            <a:ext cx="7495134" cy="373214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25B7B-CD85-4E0C-A1AB-985A5AC45728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831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76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784" y="999660"/>
            <a:ext cx="1784758" cy="547739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5" y="999660"/>
            <a:ext cx="5419007" cy="5477395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A13D9C-3295-4B74-8289-9CE775945F93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85243" y="999660"/>
            <a:ext cx="0" cy="547739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3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A17A38-2A02-4F98-90DA-CF0E205E0D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687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9" y="1809354"/>
            <a:ext cx="7271118" cy="2008984"/>
          </a:xfrm>
        </p:spPr>
        <p:txBody>
          <a:bodyPr anchor="b">
            <a:normAutofit/>
          </a:bodyPr>
          <a:lstStyle>
            <a:lvl1pPr algn="ctr">
              <a:defRPr sz="4409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419" y="4116991"/>
            <a:ext cx="7271118" cy="12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0D3238-C780-41FE-98F1-B419599072CC}" type="slidenum">
              <a:rPr lang="nl-BE" smtClean="0"/>
              <a:t>‹nr.›</a:t>
            </a:fld>
            <a:endParaRPr lang="nl-B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9421" y="3967663"/>
            <a:ext cx="72711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27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413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958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4F9E40-2E9B-479E-9671-8E2FCC84F2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089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7415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297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297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E7D3B9-3278-4E61-AEE5-2B0341DABE83}" type="slidenum">
              <a:rPr lang="nl-BE" smtClean="0"/>
              <a:t>‹nr.›</a:t>
            </a:fld>
            <a:endParaRPr lang="nl-BE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71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3" cy="143727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BE8E9D-84FA-46C2-8C80-A136F67A36C7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2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90DC69-AA87-4404-9495-4520506667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23266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530602"/>
            <a:ext cx="2796644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83" y="1082619"/>
            <a:ext cx="4250464" cy="5394437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2" y="3341188"/>
            <a:ext cx="2796644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A135C1-C20C-41E9-B311-958D0A0EE0F1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9420" y="3210528"/>
            <a:ext cx="2572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52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2076576"/>
            <a:ext cx="4004250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974" y="1138617"/>
            <a:ext cx="3229530" cy="52824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3588511"/>
            <a:ext cx="4004249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FAC7F9-7D1F-4C7E-8466-2C92E48D30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53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089959" cy="755967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2744913"/>
            <a:ext cx="7495134" cy="3797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7788" y="6570384"/>
            <a:ext cx="126590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12" y="6570384"/>
            <a:ext cx="5627541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524" y="6570384"/>
            <a:ext cx="43602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36187516-ABA3-480D-BFEA-ECBE9F0455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70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5" y="382676"/>
            <a:ext cx="5906164" cy="3937324"/>
          </a:xfrm>
          <a:prstGeom prst="rect">
            <a:avLst/>
          </a:prstGeom>
          <a:noFill/>
          <a:ln w="35999">
            <a:solidFill>
              <a:srgbClr val="FFFFFF"/>
            </a:solidFill>
            <a:prstDash val="solid"/>
          </a:ln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nl-BE" b="1"/>
              <a:t>3de leerjaar</a:t>
            </a:r>
          </a:p>
        </p:txBody>
      </p:sp>
      <p:sp>
        <p:nvSpPr>
          <p:cNvPr id="4" name="Rechthoek 3"/>
          <p:cNvSpPr/>
          <p:nvPr/>
        </p:nvSpPr>
        <p:spPr>
          <a:xfrm>
            <a:off x="2846161" y="4959279"/>
            <a:ext cx="5219998" cy="899998"/>
          </a:xfrm>
          <a:prstGeom prst="rect">
            <a:avLst/>
          </a:prstGeom>
        </p:spPr>
        <p:txBody>
          <a:bodyPr vert="horz" wrap="square" lIns="90004" tIns="46798" rIns="90004" bIns="46798" fromWordArt="1" anchor="ctr" anchorCtr="1" compatLnSpc="0">
            <a:prstTxWarp prst="textPlain">
              <a:avLst/>
            </a:prstTxWarp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 dirty="0">
                <a:ln w="9363">
                  <a:solidFill>
                    <a:srgbClr val="000000"/>
                  </a:solidFill>
                  <a:prstDash val="solid"/>
                  <a:miter/>
                </a:ln>
                <a:solidFill>
                  <a:srgbClr val="FF996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Met wat inzet kom je heel ver...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31800" y="2987749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nl-BE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buFont typeface="StarSymbol"/>
              <a:buNone/>
            </a:pPr>
            <a:r>
              <a:rPr lang="nl-BE" b="1" dirty="0" smtClean="0"/>
              <a:t>      Geheimtaal?</a:t>
            </a:r>
            <a:br>
              <a:rPr lang="nl-BE" b="1" dirty="0" smtClean="0"/>
            </a:br>
            <a:r>
              <a:rPr lang="nl-BE" b="1" dirty="0" smtClean="0"/>
              <a:t>         </a:t>
            </a:r>
            <a:r>
              <a:rPr lang="nl-BE" sz="1800" b="1" i="1" dirty="0" smtClean="0"/>
              <a:t>Soms werken we samen, soms alleen. Soms verbeteren we samen, soms de leerkracht en soms elk kind het eigen werk. Het kan dus zijn dat je die ‘codes-geheimtaal’ terug ziet in de boeken.</a:t>
            </a:r>
            <a:br>
              <a:rPr lang="nl-BE" sz="1800" b="1" i="1" dirty="0" smtClean="0"/>
            </a:br>
            <a:r>
              <a:rPr lang="nl-BE" sz="1800" b="1" i="1" dirty="0" smtClean="0"/>
              <a:t>Uw kind kan vast uitleggen wat elke code betekent. Maar in elk geval, we houden als leraren altijd een oogje in het zeil….</a:t>
            </a:r>
            <a:endParaRPr lang="nl-BE" b="1" dirty="0"/>
          </a:p>
          <a:p>
            <a:pPr>
              <a:buFont typeface="StarSymbol"/>
              <a:buNone/>
            </a:pPr>
            <a:endParaRPr lang="nl-BE" b="1" dirty="0" smtClean="0"/>
          </a:p>
          <a:p>
            <a:pPr>
              <a:buFont typeface="StarSymbol"/>
              <a:buNone/>
            </a:pPr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KG = klassikaal gemaakt</a:t>
            </a:r>
          </a:p>
          <a:p>
            <a:pPr>
              <a:buFont typeface="StarSymbol"/>
              <a:buNone/>
            </a:pPr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ZG = zelf gemaakt</a:t>
            </a:r>
            <a:endParaRPr lang="nl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StarSymbol"/>
              <a:buNone/>
            </a:pPr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ZV = zelf verbeterd</a:t>
            </a:r>
          </a:p>
          <a:p>
            <a:pPr>
              <a:buFont typeface="StarSymbol"/>
              <a:buNone/>
            </a:pPr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KV = klassikaal verbeterd</a:t>
            </a:r>
          </a:p>
          <a:p>
            <a:pPr algn="l">
              <a:buFont typeface="StarSymbol"/>
              <a:buNone/>
            </a:pPr>
            <a:r>
              <a:rPr lang="nl-B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…</a:t>
            </a:r>
            <a:endParaRPr lang="nl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04565" y="5829551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nl-BE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buFont typeface="StarSymbol"/>
              <a:buNone/>
            </a:pP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10992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>
              <a:buNone/>
            </a:pPr>
            <a:r>
              <a:rPr lang="nl-BE" b="1" u="sng" dirty="0" smtClean="0"/>
              <a:t>TAAL: leerinhoud</a:t>
            </a:r>
            <a:endParaRPr lang="nl-BE" b="1" u="sng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862678" y="1385608"/>
            <a:ext cx="3997325" cy="417195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  <a:buNone/>
            </a:pPr>
            <a:r>
              <a:rPr lang="nl-BE" dirty="0" smtClean="0"/>
              <a:t>TAAL</a:t>
            </a:r>
          </a:p>
          <a:p>
            <a:pPr lvl="0">
              <a:lnSpc>
                <a:spcPct val="150000"/>
              </a:lnSpc>
              <a:buNone/>
            </a:pPr>
            <a:r>
              <a:rPr lang="nl-BE" sz="2400" dirty="0" smtClean="0"/>
              <a:t>Talige grondhouding</a:t>
            </a:r>
          </a:p>
          <a:p>
            <a:pPr lvl="0">
              <a:lnSpc>
                <a:spcPct val="150000"/>
              </a:lnSpc>
              <a:buNone/>
            </a:pPr>
            <a:r>
              <a:rPr lang="nl-BE" sz="2400" dirty="0" smtClean="0"/>
              <a:t>Mondelinge taalvaardigheid</a:t>
            </a:r>
          </a:p>
          <a:p>
            <a:pPr lvl="0">
              <a:lnSpc>
                <a:spcPct val="150000"/>
              </a:lnSpc>
              <a:buNone/>
            </a:pPr>
            <a:r>
              <a:rPr lang="nl-BE" sz="2400" dirty="0" smtClean="0"/>
              <a:t>Schriftelijke taalvaardigheid</a:t>
            </a:r>
          </a:p>
          <a:p>
            <a:pPr lvl="0">
              <a:lnSpc>
                <a:spcPct val="150000"/>
              </a:lnSpc>
              <a:buNone/>
            </a:pPr>
            <a:r>
              <a:rPr lang="nl-BE" sz="2400" dirty="0" smtClean="0"/>
              <a:t>Taalbeschouwing</a:t>
            </a:r>
          </a:p>
          <a:p>
            <a:pPr lvl="0">
              <a:lnSpc>
                <a:spcPct val="150000"/>
              </a:lnSpc>
              <a:buNone/>
            </a:pPr>
            <a:r>
              <a:rPr lang="nl-BE" sz="2400" b="1" i="1" dirty="0" smtClean="0">
                <a:solidFill>
                  <a:schemeClr val="accent1"/>
                </a:solidFill>
              </a:rPr>
              <a:t>Tips en Regels staan verspreid doorheen de boeken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4294967295"/>
          </p:nvPr>
        </p:nvSpPr>
        <p:spPr>
          <a:xfrm>
            <a:off x="6402617" y="1474648"/>
            <a:ext cx="3240087" cy="2161173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nl-BE" dirty="0" smtClean="0"/>
              <a:t>     </a:t>
            </a:r>
            <a:r>
              <a:rPr lang="nl-BE" sz="8800" dirty="0" smtClean="0"/>
              <a:t>SPELLING</a:t>
            </a:r>
          </a:p>
          <a:p>
            <a:pPr lvl="0">
              <a:buNone/>
            </a:pPr>
            <a:endParaRPr lang="nl-BE" dirty="0"/>
          </a:p>
          <a:p>
            <a:pPr lvl="0">
              <a:lnSpc>
                <a:spcPct val="150000"/>
              </a:lnSpc>
              <a:buNone/>
            </a:pPr>
            <a:r>
              <a:rPr lang="nl-BE" sz="2400" dirty="0"/>
              <a:t>	</a:t>
            </a:r>
            <a:r>
              <a:rPr lang="nl-BE" sz="5000" dirty="0" smtClean="0"/>
              <a:t>  </a:t>
            </a:r>
            <a:r>
              <a:rPr lang="nl-BE" sz="8000" dirty="0" err="1" smtClean="0"/>
              <a:t>hoorwoorden</a:t>
            </a:r>
            <a:r>
              <a:rPr lang="nl-BE" sz="8000" dirty="0"/>
              <a:t/>
            </a:r>
            <a:br>
              <a:rPr lang="nl-BE" sz="8000" dirty="0"/>
            </a:br>
            <a:r>
              <a:rPr lang="nl-BE" sz="8000" dirty="0" smtClean="0"/>
              <a:t>  onthoudwoorden</a:t>
            </a:r>
            <a:r>
              <a:rPr lang="nl-BE" sz="8000" dirty="0"/>
              <a:t/>
            </a:r>
            <a:br>
              <a:rPr lang="nl-BE" sz="8000" dirty="0"/>
            </a:br>
            <a:r>
              <a:rPr lang="nl-BE" sz="8000" dirty="0" smtClean="0"/>
              <a:t>  regelwoorden</a:t>
            </a:r>
          </a:p>
          <a:p>
            <a:pPr lvl="0">
              <a:lnSpc>
                <a:spcPct val="150000"/>
              </a:lnSpc>
              <a:buNone/>
            </a:pPr>
            <a:endParaRPr lang="nl-BE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buNone/>
            </a:pPr>
            <a:endParaRPr lang="nl-BE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buNone/>
            </a:pPr>
            <a:endParaRPr lang="nl-BE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buNone/>
            </a:pPr>
            <a:endParaRPr lang="nl-BE" sz="6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buNone/>
            </a:pPr>
            <a:r>
              <a:rPr lang="nl-BE" sz="8000" b="1" i="1" dirty="0" smtClean="0">
                <a:solidFill>
                  <a:schemeClr val="accent1">
                    <a:lumMod val="75000"/>
                  </a:schemeClr>
                </a:solidFill>
              </a:rPr>
              <a:t>Alle regels staan achteraan in spellingschrift</a:t>
            </a:r>
          </a:p>
          <a:p>
            <a:pPr lvl="0">
              <a:lnSpc>
                <a:spcPct val="150000"/>
              </a:lnSpc>
              <a:buNone/>
            </a:pPr>
            <a:r>
              <a:rPr lang="nl-BE" sz="8000" b="1" i="1" dirty="0" smtClean="0">
                <a:solidFill>
                  <a:schemeClr val="accent1">
                    <a:lumMod val="75000"/>
                  </a:schemeClr>
                </a:solidFill>
              </a:rPr>
              <a:t>      (</a:t>
            </a:r>
            <a:r>
              <a:rPr lang="nl-BE" sz="8000" b="1" i="1" dirty="0" err="1" smtClean="0">
                <a:solidFill>
                  <a:schemeClr val="accent1">
                    <a:lumMod val="75000"/>
                  </a:schemeClr>
                </a:solidFill>
              </a:rPr>
              <a:t>spellingweters</a:t>
            </a:r>
            <a:r>
              <a:rPr lang="nl-BE" sz="8000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nl-BE" sz="8000" dirty="0" smtClean="0"/>
              <a:t/>
            </a:r>
            <a:br>
              <a:rPr lang="nl-BE" sz="8000" dirty="0" smtClean="0"/>
            </a:br>
            <a:endParaRPr lang="nl-BE" sz="8000" dirty="0"/>
          </a:p>
        </p:txBody>
      </p:sp>
      <p:sp>
        <p:nvSpPr>
          <p:cNvPr id="5" name="Rechthoek 4"/>
          <p:cNvSpPr/>
          <p:nvPr/>
        </p:nvSpPr>
        <p:spPr>
          <a:xfrm>
            <a:off x="3930612" y="1603560"/>
            <a:ext cx="2520004" cy="2340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Leesboek</a:t>
            </a:r>
            <a: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Taalschrift</a:t>
            </a:r>
            <a: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nl-BE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Spellingschrift</a:t>
            </a:r>
            <a:endParaRPr lang="nl-BE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170247" y="5364013"/>
            <a:ext cx="2232370" cy="79863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4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+ </a:t>
            </a:r>
            <a:r>
              <a:rPr lang="nl-BE" sz="24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weekboekje</a:t>
            </a:r>
            <a:r>
              <a:rPr lang="nl-BE" sz="24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nl-BE" sz="24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24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+ schrift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>
              <a:buNone/>
            </a:pPr>
            <a:r>
              <a:rPr lang="nl-BE" u="sng" dirty="0" smtClean="0"/>
              <a:t>WISKUNDE: leerinhoud</a:t>
            </a:r>
            <a:endParaRPr lang="nl-BE" u="sng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719833" y="1835621"/>
            <a:ext cx="8712968" cy="4989513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nl-BE" sz="2400" dirty="0"/>
              <a:t>	</a:t>
            </a:r>
            <a:r>
              <a:rPr lang="nl-BE" sz="2400" dirty="0" smtClean="0"/>
              <a:t>Getallenkennis:</a:t>
            </a:r>
            <a:r>
              <a:rPr lang="nl-BE" sz="1800" i="1" dirty="0" smtClean="0"/>
              <a:t> </a:t>
            </a:r>
            <a:r>
              <a:rPr lang="nl-BE" sz="1800" i="1" dirty="0" err="1"/>
              <a:t>tiendeligheid</a:t>
            </a:r>
            <a:r>
              <a:rPr lang="nl-BE" sz="1800" i="1" dirty="0"/>
              <a:t> tot 1000 + stambreuken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 smtClean="0"/>
              <a:t>Rekenvaardigheid: </a:t>
            </a:r>
            <a:r>
              <a:rPr lang="nl-BE" sz="1800" i="1" dirty="0"/>
              <a:t>hoofdrekenen -----&gt; cijferen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/>
              <a:t>Metend rekenen:</a:t>
            </a:r>
            <a:r>
              <a:rPr lang="nl-BE" sz="1800" i="1" dirty="0"/>
              <a:t> lengte, inhoud, gewicht, tijd, geldwaarde, temperatuur, </a:t>
            </a:r>
            <a:r>
              <a:rPr lang="nl-BE" sz="1800" i="1" dirty="0" smtClean="0"/>
              <a:t>...</a:t>
            </a:r>
            <a:r>
              <a:rPr lang="nl-BE" sz="1800" i="1" dirty="0"/>
              <a:t/>
            </a:r>
            <a:br>
              <a:rPr lang="nl-BE" sz="1800" i="1" dirty="0"/>
            </a:br>
            <a:r>
              <a:rPr lang="nl-BE" sz="1800" i="1" dirty="0"/>
              <a:t>						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/>
              <a:t>Meetkunde (aanzet): </a:t>
            </a:r>
            <a:r>
              <a:rPr lang="nl-BE" sz="1800" i="1" dirty="0"/>
              <a:t>hoeken, rechten en lijnen, ...</a:t>
            </a:r>
          </a:p>
          <a:p>
            <a:pPr lvl="0">
              <a:buNone/>
            </a:pPr>
            <a:endParaRPr lang="nl-BE" sz="1800" i="1" dirty="0"/>
          </a:p>
          <a:p>
            <a:pPr lvl="0">
              <a:buNone/>
            </a:pPr>
            <a:endParaRPr lang="nl-BE" sz="1800" i="1" dirty="0"/>
          </a:p>
          <a:p>
            <a:pPr lvl="0" algn="ctr">
              <a:buNone/>
            </a:pPr>
            <a:r>
              <a:rPr lang="nl-BE" sz="2800" b="1" i="1" dirty="0"/>
              <a:t>realiteitszin = praktisch, </a:t>
            </a:r>
            <a:r>
              <a:rPr lang="nl-BE" sz="2800" b="1" i="1" dirty="0">
                <a:solidFill>
                  <a:srgbClr val="92D050"/>
                </a:solidFill>
              </a:rPr>
              <a:t>ook </a:t>
            </a:r>
            <a:r>
              <a:rPr lang="nl-BE" sz="2800" b="1" i="1" dirty="0" smtClean="0">
                <a:solidFill>
                  <a:srgbClr val="92D050"/>
                </a:solidFill>
              </a:rPr>
              <a:t>thuis ‘oefenen’ en toepassen. (klok, wegen, betalen, uitrekenen, meten,…)</a:t>
            </a:r>
            <a:r>
              <a:rPr lang="nl-BE" sz="2800" b="1" i="1" dirty="0">
                <a:solidFill>
                  <a:srgbClr val="92D050"/>
                </a:solidFill>
              </a:rPr>
              <a:t/>
            </a:r>
            <a:br>
              <a:rPr lang="nl-BE" sz="2800" b="1" i="1" dirty="0">
                <a:solidFill>
                  <a:srgbClr val="92D050"/>
                </a:solidFill>
              </a:rPr>
            </a:br>
            <a:r>
              <a:rPr lang="nl-BE" sz="2800" b="1" i="1" dirty="0" err="1" smtClean="0"/>
              <a:t>neuzeneuzeboekje</a:t>
            </a:r>
            <a:r>
              <a:rPr lang="nl-BE" sz="2800" b="1" i="1" dirty="0" smtClean="0"/>
              <a:t> = tips voor iedereen</a:t>
            </a:r>
            <a:r>
              <a:rPr lang="nl-BE" sz="2400" i="1" dirty="0"/>
              <a:t/>
            </a:r>
            <a:br>
              <a:rPr lang="nl-BE" sz="2400" i="1" dirty="0"/>
            </a:br>
            <a:endParaRPr lang="nl-BE" sz="2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>
              <a:buNone/>
            </a:pPr>
            <a:r>
              <a:rPr lang="nl-BE" u="sng" dirty="0" smtClean="0"/>
              <a:t>WO:</a:t>
            </a:r>
            <a:endParaRPr lang="nl-BE" u="sng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4248151" y="1331565"/>
            <a:ext cx="4824412" cy="4536504"/>
          </a:xfrm>
        </p:spPr>
        <p:txBody>
          <a:bodyPr anchorCtr="1">
            <a:normAutofit fontScale="92500" lnSpcReduction="20000"/>
          </a:bodyPr>
          <a:lstStyle/>
          <a:p>
            <a:pPr lvl="0" algn="ctr">
              <a:buNone/>
            </a:pPr>
            <a:r>
              <a:rPr lang="nl-BE" sz="2800" dirty="0" smtClean="0"/>
              <a:t>‘Op Verkenning’</a:t>
            </a:r>
            <a:br>
              <a:rPr lang="nl-BE" sz="2800" dirty="0" smtClean="0"/>
            </a:br>
            <a:r>
              <a:rPr lang="nl-BE" sz="2800" dirty="0" smtClean="0"/>
              <a:t>=&gt; </a:t>
            </a:r>
            <a:r>
              <a:rPr lang="nl-BE" sz="1800" dirty="0" smtClean="0"/>
              <a:t>verkennen, leren, doen, ontdekken</a:t>
            </a:r>
            <a:r>
              <a:rPr lang="nl-BE" sz="1800" dirty="0"/>
              <a:t>	</a:t>
            </a:r>
            <a:endParaRPr lang="nl-BE" sz="1800" dirty="0" smtClean="0"/>
          </a:p>
          <a:p>
            <a:pPr lvl="0" algn="ctr">
              <a:buNone/>
            </a:pPr>
            <a:r>
              <a:rPr lang="nl-BE" sz="1800" i="1" dirty="0" smtClean="0"/>
              <a:t>verwerven kennis/vaardigheden</a:t>
            </a:r>
            <a:endParaRPr lang="nl-BE" sz="1800" i="1" dirty="0"/>
          </a:p>
          <a:p>
            <a:pPr lvl="0" algn="ctr">
              <a:buNone/>
            </a:pPr>
            <a:endParaRPr lang="nl-BE" sz="2800" dirty="0" smtClean="0"/>
          </a:p>
          <a:p>
            <a:pPr lvl="0" algn="ctr">
              <a:buNone/>
            </a:pPr>
            <a:r>
              <a:rPr lang="nl-BE" sz="2800" dirty="0" smtClean="0"/>
              <a:t>thematisch:</a:t>
            </a:r>
            <a:br>
              <a:rPr lang="nl-BE" sz="2800" dirty="0" smtClean="0"/>
            </a:br>
            <a:r>
              <a:rPr lang="nl-BE" sz="2800" dirty="0" smtClean="0"/>
              <a:t>(verschillende boekjes</a:t>
            </a:r>
            <a:br>
              <a:rPr lang="nl-BE" sz="2800" dirty="0" smtClean="0"/>
            </a:br>
            <a:r>
              <a:rPr lang="nl-BE" sz="2800" dirty="0" smtClean="0"/>
              <a:t>+ </a:t>
            </a:r>
            <a:r>
              <a:rPr lang="nl-BE" sz="2800" dirty="0" err="1" smtClean="0"/>
              <a:t>zeeschool</a:t>
            </a:r>
            <a:r>
              <a:rPr lang="nl-BE" sz="2800" dirty="0" smtClean="0"/>
              <a:t>)</a:t>
            </a: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 smtClean="0"/>
              <a:t>uitstappen (??? ;-) – Corona)</a:t>
            </a: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/>
              <a:t/>
            </a:r>
            <a:br>
              <a:rPr lang="nl-BE" sz="2800" dirty="0"/>
            </a:br>
            <a:endParaRPr lang="nl-BE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663185" y="3031561"/>
            <a:ext cx="3725640" cy="4852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leerinhoud - domeinen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 flipV="1">
            <a:off x="4385517" y="2629082"/>
            <a:ext cx="525606" cy="476275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6" name="Rechte verbindingslijn met pijl 5"/>
          <p:cNvCxnSpPr/>
          <p:nvPr/>
        </p:nvCxnSpPr>
        <p:spPr>
          <a:xfrm>
            <a:off x="4385517" y="3274202"/>
            <a:ext cx="654482" cy="14580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7" name="Rechte verbindingslijn met pijl 6"/>
          <p:cNvCxnSpPr/>
          <p:nvPr/>
        </p:nvCxnSpPr>
        <p:spPr>
          <a:xfrm>
            <a:off x="4385517" y="3539737"/>
            <a:ext cx="525606" cy="61361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8" name="Tekstvak 7"/>
          <p:cNvSpPr txBox="1"/>
          <p:nvPr/>
        </p:nvSpPr>
        <p:spPr>
          <a:xfrm>
            <a:off x="1058196" y="5713748"/>
            <a:ext cx="799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Soms vragen we om iets mee te brengen, iets op te zoeken of thuis samen iets te maken of doen. We hopen dat jullie dan thuis samen op ontdekking gaan </a:t>
            </a:r>
            <a:r>
              <a:rPr lang="nl-BE" b="1" dirty="0" smtClean="0">
                <a:sym typeface="Wingdings" panose="05000000000000000000" pitchFamily="2" charset="2"/>
              </a:rPr>
              <a:t>!</a:t>
            </a:r>
            <a:endParaRPr lang="nl-BE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>
              <a:buNone/>
            </a:pPr>
            <a:r>
              <a:rPr lang="nl-BE" u="sng"/>
              <a:t>EVALUATIE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008063" y="1490663"/>
            <a:ext cx="9072562" cy="4989512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nl-BE" sz="2400" dirty="0" smtClean="0"/>
              <a:t>Permanent: elke les met </a:t>
            </a:r>
            <a:r>
              <a:rPr lang="nl-BE" sz="2400" dirty="0"/>
              <a:t>ondersteuning </a:t>
            </a:r>
            <a:r>
              <a:rPr lang="nl-BE" sz="2400" dirty="0" smtClean="0"/>
              <a:t>van de zorg </a:t>
            </a:r>
            <a:r>
              <a:rPr lang="nl-BE" sz="2400" dirty="0"/>
              <a:t/>
            </a:r>
            <a:br>
              <a:rPr lang="nl-BE" sz="2400" dirty="0"/>
            </a:br>
            <a:endParaRPr lang="nl-BE" sz="2400" dirty="0"/>
          </a:p>
          <a:p>
            <a:pPr lvl="0">
              <a:buNone/>
            </a:pPr>
            <a:r>
              <a:rPr lang="nl-BE" sz="2400" dirty="0" smtClean="0"/>
              <a:t>Lesoverhoringen / </a:t>
            </a:r>
            <a:r>
              <a:rPr lang="nl-BE" sz="2400" dirty="0" err="1" smtClean="0"/>
              <a:t>Bingel</a:t>
            </a:r>
            <a:r>
              <a:rPr lang="nl-BE" sz="2400" dirty="0" smtClean="0"/>
              <a:t> </a:t>
            </a:r>
            <a:r>
              <a:rPr lang="nl-BE" sz="1800" dirty="0"/>
              <a:t>(geen voorbereiding)</a:t>
            </a:r>
          </a:p>
          <a:p>
            <a:pPr lvl="0">
              <a:buNone/>
            </a:pPr>
            <a:endParaRPr lang="nl-BE" sz="2400" dirty="0"/>
          </a:p>
          <a:p>
            <a:pPr lvl="0">
              <a:buNone/>
            </a:pPr>
            <a:r>
              <a:rPr lang="nl-BE" sz="2400" dirty="0"/>
              <a:t>Toetsen en herhalingstoetsen </a:t>
            </a:r>
            <a:r>
              <a:rPr lang="nl-BE" sz="1600" dirty="0" smtClean="0"/>
              <a:t>(</a:t>
            </a:r>
            <a:r>
              <a:rPr lang="nl-BE" sz="1600" dirty="0" err="1" smtClean="0"/>
              <a:t>bvb</a:t>
            </a:r>
            <a:r>
              <a:rPr lang="nl-BE" sz="1600" dirty="0" smtClean="0"/>
              <a:t>. rekensprongtoets na elke ‘REKENSPRONG’ of </a:t>
            </a:r>
          </a:p>
          <a:p>
            <a:pPr lvl="0">
              <a:buNone/>
            </a:pPr>
            <a:r>
              <a:rPr lang="nl-BE" sz="1600" dirty="0" smtClean="0"/>
              <a:t>hoofdstuk) </a:t>
            </a:r>
            <a:r>
              <a:rPr lang="nl-BE" sz="2400" dirty="0" smtClean="0"/>
              <a:t>Deze toetsen worden vooraf aangekondigd.</a:t>
            </a:r>
            <a:endParaRPr lang="nl-BE" sz="2400" dirty="0"/>
          </a:p>
          <a:p>
            <a:pPr lvl="0">
              <a:buNone/>
            </a:pPr>
            <a:endParaRPr lang="nl-BE" sz="2400" dirty="0"/>
          </a:p>
          <a:p>
            <a:pPr lvl="0">
              <a:buNone/>
            </a:pPr>
            <a:r>
              <a:rPr lang="nl-BE" sz="2400" dirty="0" smtClean="0"/>
              <a:t>4 </a:t>
            </a:r>
            <a:r>
              <a:rPr lang="nl-BE" sz="2400" dirty="0"/>
              <a:t>rapporten + </a:t>
            </a:r>
            <a:r>
              <a:rPr lang="nl-BE" sz="2400" dirty="0" smtClean="0"/>
              <a:t>‘X’ ouderavonden (?? – Corona)</a:t>
            </a:r>
          </a:p>
          <a:p>
            <a:pPr lvl="0">
              <a:buNone/>
            </a:pPr>
            <a:endParaRPr lang="nl-BE" sz="2400" dirty="0"/>
          </a:p>
          <a:p>
            <a:pPr lvl="0">
              <a:buNone/>
            </a:pPr>
            <a:r>
              <a:rPr lang="nl-BE" sz="2400" dirty="0" smtClean="0"/>
              <a:t>MEER INFO VIA DE ALGEMENE SCHOOLWERKING/-TOELICHTING</a:t>
            </a:r>
            <a:endParaRPr lang="nl-BE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>
              <a:buNone/>
            </a:pPr>
            <a:r>
              <a:rPr lang="nl-BE" u="sng"/>
              <a:t>Kweetvanniks ?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863848" y="1331565"/>
            <a:ext cx="9072563" cy="498951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nl-BE" sz="2800" dirty="0" smtClean="0"/>
              <a:t>bewaarmappen: alle werkbladen stoppen we in 2 ringmappen</a:t>
            </a:r>
            <a:endParaRPr lang="nl-BE" sz="2800" dirty="0"/>
          </a:p>
          <a:p>
            <a:pPr lvl="0">
              <a:lnSpc>
                <a:spcPct val="120000"/>
              </a:lnSpc>
            </a:pPr>
            <a:r>
              <a:rPr lang="nl-BE" sz="2800" dirty="0"/>
              <a:t>postbodekaft – </a:t>
            </a:r>
            <a:r>
              <a:rPr lang="nl-BE" sz="2800" dirty="0" smtClean="0"/>
              <a:t>agenda (zwemlijst): </a:t>
            </a:r>
            <a:br>
              <a:rPr lang="nl-BE" sz="2800" dirty="0" smtClean="0"/>
            </a:br>
            <a:r>
              <a:rPr lang="nl-BE" sz="1800" b="1" dirty="0" smtClean="0"/>
              <a:t>Voorblad aanvullen + label opvang en </a:t>
            </a:r>
            <a:r>
              <a:rPr lang="nl-BE" sz="1800" b="1" dirty="0" err="1" smtClean="0"/>
              <a:t>Bingel</a:t>
            </a:r>
            <a:r>
              <a:rPr lang="nl-BE" sz="1800" b="1" dirty="0" smtClean="0"/>
              <a:t> (Kijk </a:t>
            </a:r>
            <a:r>
              <a:rPr lang="nl-BE" sz="1800" b="1" dirty="0" err="1" smtClean="0"/>
              <a:t>aub</a:t>
            </a:r>
            <a:r>
              <a:rPr lang="nl-BE" sz="1800" b="1" dirty="0" smtClean="0"/>
              <a:t> na of dit in orde is in het agenda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nl-BE" sz="1800" b="1" dirty="0"/>
              <a:t> </a:t>
            </a:r>
            <a:r>
              <a:rPr lang="nl-BE" sz="1800" b="1" dirty="0" smtClean="0"/>
              <a:t>     van je kind).</a:t>
            </a:r>
            <a:endParaRPr lang="nl-BE" sz="1800" b="1" dirty="0"/>
          </a:p>
          <a:p>
            <a:pPr lvl="0">
              <a:lnSpc>
                <a:spcPct val="150000"/>
              </a:lnSpc>
            </a:pPr>
            <a:r>
              <a:rPr lang="nl-BE" sz="2800" dirty="0"/>
              <a:t>meegeven </a:t>
            </a:r>
            <a:r>
              <a:rPr lang="nl-BE" sz="2800" dirty="0" smtClean="0"/>
              <a:t>boeken: kan ook op eigen vraag</a:t>
            </a:r>
          </a:p>
          <a:p>
            <a:pPr lvl="0">
              <a:lnSpc>
                <a:spcPct val="150000"/>
              </a:lnSpc>
            </a:pPr>
            <a:r>
              <a:rPr lang="nl-BE" sz="2800" dirty="0"/>
              <a:t>k</a:t>
            </a:r>
            <a:r>
              <a:rPr lang="nl-BE" sz="2800" dirty="0" smtClean="0"/>
              <a:t>alender via website of maandkalender</a:t>
            </a:r>
            <a:endParaRPr lang="nl-BE" sz="2800" dirty="0"/>
          </a:p>
          <a:p>
            <a:pPr lvl="0">
              <a:lnSpc>
                <a:spcPct val="150000"/>
              </a:lnSpc>
            </a:pPr>
            <a:r>
              <a:rPr lang="nl-BE" sz="2800" dirty="0"/>
              <a:t>communicatie (agenda, post, aanspreken</a:t>
            </a:r>
            <a:r>
              <a:rPr lang="nl-BE" sz="2800" dirty="0" smtClean="0"/>
              <a:t>, </a:t>
            </a:r>
            <a:r>
              <a:rPr lang="nl-BE" sz="1600" b="1" dirty="0" smtClean="0"/>
              <a:t>mail</a:t>
            </a:r>
            <a:r>
              <a:rPr lang="nl-BE" sz="2800" dirty="0" smtClean="0"/>
              <a:t>...)</a:t>
            </a:r>
            <a:endParaRPr lang="nl-BE" sz="2800" dirty="0"/>
          </a:p>
          <a:p>
            <a:pPr lvl="0">
              <a:lnSpc>
                <a:spcPct val="150000"/>
              </a:lnSpc>
            </a:pPr>
            <a:r>
              <a:rPr lang="nl-BE" sz="2800" dirty="0"/>
              <a:t>...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63848" y="6228109"/>
            <a:ext cx="842493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In </a:t>
            </a:r>
            <a:r>
              <a:rPr lang="nl-BE" dirty="0" err="1" smtClean="0"/>
              <a:t>3L</a:t>
            </a:r>
            <a:r>
              <a:rPr lang="nl-BE" dirty="0" smtClean="0"/>
              <a:t> is het agenda de snelste manier om iets te laten weten/vragen. Als je een dringend mailtje stuurde, ook graag even in agenda zetten </a:t>
            </a:r>
            <a:r>
              <a:rPr lang="nl-BE" dirty="0" smtClean="0">
                <a:sym typeface="Wingdings" panose="05000000000000000000" pitchFamily="2" charset="2"/>
              </a:rPr>
              <a:t>. 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359792" y="514034"/>
            <a:ext cx="9072563" cy="1262063"/>
          </a:xfrm>
        </p:spPr>
        <p:txBody>
          <a:bodyPr/>
          <a:lstStyle/>
          <a:p>
            <a:pPr lvl="0">
              <a:buNone/>
            </a:pPr>
            <a:r>
              <a:rPr lang="nl-BE" u="sng" dirty="0"/>
              <a:t>Wij gaan naar </a:t>
            </a:r>
            <a:r>
              <a:rPr lang="nl-BE" u="sng" dirty="0" smtClean="0"/>
              <a:t>zee…Hopelijk...</a:t>
            </a:r>
            <a:br>
              <a:rPr lang="nl-BE" u="sng" dirty="0" smtClean="0"/>
            </a:br>
            <a:r>
              <a:rPr lang="nl-BE" sz="2400" u="sng" dirty="0" smtClean="0">
                <a:solidFill>
                  <a:schemeClr val="tx1"/>
                </a:solidFill>
              </a:rPr>
              <a:t>dinsdag </a:t>
            </a:r>
            <a:r>
              <a:rPr lang="nl-BE" sz="2400" u="sng" dirty="0" smtClean="0">
                <a:solidFill>
                  <a:schemeClr val="tx1"/>
                </a:solidFill>
              </a:rPr>
              <a:t>25 tot </a:t>
            </a:r>
            <a:r>
              <a:rPr lang="nl-BE" sz="2400" u="sng" dirty="0" smtClean="0">
                <a:solidFill>
                  <a:schemeClr val="tx1"/>
                </a:solidFill>
              </a:rPr>
              <a:t>vrijdag </a:t>
            </a:r>
            <a:r>
              <a:rPr lang="nl-BE" sz="2400" u="sng" dirty="0" smtClean="0">
                <a:solidFill>
                  <a:schemeClr val="tx1"/>
                </a:solidFill>
              </a:rPr>
              <a:t>28 mei 2021</a:t>
            </a:r>
            <a:endParaRPr lang="nl-BE" sz="2400" u="sng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863848" y="1776097"/>
            <a:ext cx="9072563" cy="498951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nl-BE" sz="2800" dirty="0"/>
              <a:t>Infoavond op </a:t>
            </a:r>
            <a:r>
              <a:rPr lang="nl-BE" sz="2800" b="1" dirty="0" smtClean="0"/>
              <a:t>donderdag 6 mei.</a:t>
            </a:r>
          </a:p>
          <a:p>
            <a:pPr lvl="0">
              <a:lnSpc>
                <a:spcPct val="150000"/>
              </a:lnSpc>
            </a:pPr>
            <a:r>
              <a:rPr lang="nl-BE" sz="2800" dirty="0" smtClean="0"/>
              <a:t>Voorbereiding-</a:t>
            </a:r>
            <a:r>
              <a:rPr lang="nl-BE" sz="2800" dirty="0" err="1" smtClean="0"/>
              <a:t>naverwerking</a:t>
            </a:r>
            <a:r>
              <a:rPr lang="nl-BE" sz="2800" dirty="0" smtClean="0"/>
              <a:t> in de klas</a:t>
            </a:r>
            <a:endParaRPr lang="nl-BE" sz="2800" dirty="0"/>
          </a:p>
          <a:p>
            <a:pPr lvl="0">
              <a:lnSpc>
                <a:spcPct val="150000"/>
              </a:lnSpc>
            </a:pPr>
            <a:r>
              <a:rPr lang="nl-BE" sz="2800" dirty="0"/>
              <a:t>Gespreide </a:t>
            </a:r>
            <a:r>
              <a:rPr lang="nl-BE" sz="2800" dirty="0" smtClean="0"/>
              <a:t>betalingen</a:t>
            </a:r>
          </a:p>
          <a:p>
            <a:pPr lvl="0">
              <a:lnSpc>
                <a:spcPct val="150000"/>
              </a:lnSpc>
            </a:pPr>
            <a:r>
              <a:rPr lang="nl-BE" sz="2800" dirty="0" smtClean="0"/>
              <a:t>We volgen alle op dat moment geldende richtlijnen/maatregelen </a:t>
            </a:r>
            <a:r>
              <a:rPr lang="nl-BE" sz="2800" dirty="0" smtClean="0">
                <a:sym typeface="Wingdings" panose="05000000000000000000" pitchFamily="2" charset="2"/>
              </a:rPr>
              <a:t>.</a:t>
            </a:r>
            <a:endParaRPr lang="nl-BE" sz="2800" dirty="0" smtClean="0"/>
          </a:p>
          <a:p>
            <a:pPr lvl="0">
              <a:lnSpc>
                <a:spcPct val="150000"/>
              </a:lnSpc>
            </a:pPr>
            <a:r>
              <a:rPr lang="nl-BE" sz="1800" i="1" dirty="0" smtClean="0"/>
              <a:t>Is een gewone schoolactiviteit. Als deelname niet kan, contacteert u best tijdig de directie. </a:t>
            </a:r>
            <a:endParaRPr lang="nl-BE" sz="1800" i="1" dirty="0"/>
          </a:p>
        </p:txBody>
      </p:sp>
      <p:pic>
        <p:nvPicPr>
          <p:cNvPr id="4" name="Picture 4" descr="Afbeelding 0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75342" y="2339677"/>
            <a:ext cx="2688297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4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nl-BE" u="sng" dirty="0" smtClean="0"/>
              <a:t/>
            </a:r>
            <a:br>
              <a:rPr lang="nl-BE" u="sng" dirty="0" smtClean="0"/>
            </a:br>
            <a:r>
              <a:rPr lang="nl-BE" u="sng" dirty="0" smtClean="0"/>
              <a:t>We like 2 party … </a:t>
            </a:r>
            <a:br>
              <a:rPr lang="nl-BE" u="sng" dirty="0" smtClean="0"/>
            </a:br>
            <a:r>
              <a:rPr lang="nl-BE" u="sng" dirty="0" smtClean="0"/>
              <a:t>(onder voorbehoud van corona)</a:t>
            </a:r>
            <a:endParaRPr lang="nl-BE" sz="2400" u="sng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041736" y="1835621"/>
            <a:ext cx="9070975" cy="194501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</a:pPr>
            <a:r>
              <a:rPr lang="nl-BE" sz="2800" dirty="0" smtClean="0">
                <a:solidFill>
                  <a:schemeClr val="tx1"/>
                </a:solidFill>
              </a:rPr>
              <a:t>kerstdrink??? </a:t>
            </a:r>
            <a:r>
              <a:rPr lang="nl-BE" sz="2800" dirty="0">
                <a:solidFill>
                  <a:schemeClr val="tx1"/>
                </a:solidFill>
              </a:rPr>
              <a:t>v</a:t>
            </a:r>
            <a:r>
              <a:rPr lang="nl-BE" sz="2800" dirty="0" smtClean="0">
                <a:solidFill>
                  <a:schemeClr val="tx1"/>
                </a:solidFill>
              </a:rPr>
              <a:t>rijdagnamiddag 18 december</a:t>
            </a:r>
            <a:endParaRPr lang="nl-BE" sz="28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nl-BE" sz="2800" dirty="0">
                <a:solidFill>
                  <a:schemeClr val="tx1"/>
                </a:solidFill>
              </a:rPr>
              <a:t>k</a:t>
            </a:r>
            <a:r>
              <a:rPr lang="nl-BE" sz="2800" dirty="0" smtClean="0">
                <a:solidFill>
                  <a:schemeClr val="tx1"/>
                </a:solidFill>
              </a:rPr>
              <a:t>inderfuif???  zaterdag 6 februari 2021</a:t>
            </a:r>
          </a:p>
          <a:p>
            <a:pPr lvl="0">
              <a:lnSpc>
                <a:spcPct val="150000"/>
              </a:lnSpc>
            </a:pPr>
            <a:r>
              <a:rPr lang="nl-BE" sz="2800" dirty="0">
                <a:solidFill>
                  <a:schemeClr val="tx1"/>
                </a:solidFill>
              </a:rPr>
              <a:t>s</a:t>
            </a:r>
            <a:r>
              <a:rPr lang="nl-BE" sz="2800" dirty="0" smtClean="0">
                <a:solidFill>
                  <a:schemeClr val="tx1"/>
                </a:solidFill>
              </a:rPr>
              <a:t>choolfeest???  </a:t>
            </a:r>
            <a:r>
              <a:rPr lang="nl-BE" sz="2800" dirty="0">
                <a:solidFill>
                  <a:schemeClr val="tx1"/>
                </a:solidFill>
              </a:rPr>
              <a:t>z</a:t>
            </a:r>
            <a:r>
              <a:rPr lang="nl-BE" sz="2800" dirty="0" smtClean="0">
                <a:solidFill>
                  <a:schemeClr val="tx1"/>
                </a:solidFill>
              </a:rPr>
              <a:t>aterdag 8 mei 2021</a:t>
            </a:r>
            <a:endParaRPr lang="nl-BE" sz="2800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32" y="4211885"/>
            <a:ext cx="4762500" cy="267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/>
          <p:cNvSpPr/>
          <p:nvPr/>
        </p:nvSpPr>
        <p:spPr>
          <a:xfrm>
            <a:off x="2159995" y="1619996"/>
            <a:ext cx="4500000" cy="450000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3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*/ f4 1 21600"/>
              <a:gd name="f24" fmla="*/ f5 1 21600"/>
              <a:gd name="f25" fmla="*/ 0 f8 1"/>
              <a:gd name="f26" fmla="*/ f6 f1 1"/>
              <a:gd name="f27" fmla="*/ f12 f1 1"/>
              <a:gd name="f28" fmla="+- f7 0 f6"/>
              <a:gd name="f29" fmla="pin 15510 f0 17520"/>
              <a:gd name="f30" fmla="*/ f22 f1 1"/>
              <a:gd name="f31" fmla="val f29"/>
              <a:gd name="f32" fmla="*/ f25 1 f3"/>
              <a:gd name="f33" fmla="*/ f26 1 f3"/>
              <a:gd name="f34" fmla="*/ f27 1 f3"/>
              <a:gd name="f35" fmla="*/ f28 1 21600"/>
              <a:gd name="f36" fmla="*/ f29 f24 1"/>
              <a:gd name="f37" fmla="*/ f30 1 f3"/>
              <a:gd name="f38" fmla="+- f31 0 15510"/>
              <a:gd name="f39" fmla="+- 0 0 f32"/>
              <a:gd name="f40" fmla="+- f33 0 f2"/>
              <a:gd name="f41" fmla="+- f34 0 f2"/>
              <a:gd name="f42" fmla="*/ 10800 f35 1"/>
              <a:gd name="f43" fmla="*/ 3163 f35 1"/>
              <a:gd name="f44" fmla="*/ 18437 f35 1"/>
              <a:gd name="f45" fmla="*/ 0 f35 1"/>
              <a:gd name="f46" fmla="*/ 21600 f35 1"/>
              <a:gd name="f47" fmla="+- f37 0 f2"/>
              <a:gd name="f48" fmla="+- 17520 0 f38"/>
              <a:gd name="f49" fmla="+- 15510 f38 0"/>
              <a:gd name="f50" fmla="*/ f39 f1 1"/>
              <a:gd name="f51" fmla="+- f41 0 f40"/>
              <a:gd name="f52" fmla="*/ f42 1 f35"/>
              <a:gd name="f53" fmla="*/ f45 1 f35"/>
              <a:gd name="f54" fmla="*/ f43 1 f35"/>
              <a:gd name="f55" fmla="*/ f44 1 f35"/>
              <a:gd name="f56" fmla="*/ f46 1 f35"/>
              <a:gd name="f57" fmla="*/ f50 1 f8"/>
              <a:gd name="f58" fmla="*/ f52 f23 1"/>
              <a:gd name="f59" fmla="*/ f54 f23 1"/>
              <a:gd name="f60" fmla="*/ f55 f23 1"/>
              <a:gd name="f61" fmla="*/ f55 f24 1"/>
              <a:gd name="f62" fmla="*/ f54 f24 1"/>
              <a:gd name="f63" fmla="*/ f53 f24 1"/>
              <a:gd name="f64" fmla="*/ f53 f23 1"/>
              <a:gd name="f65" fmla="*/ f52 f24 1"/>
              <a:gd name="f66" fmla="*/ f56 f24 1"/>
              <a:gd name="f67" fmla="*/ f56 f23 1"/>
              <a:gd name="f68" fmla="+- f57 0 f2"/>
              <a:gd name="f69" fmla="+- f68 f2 0"/>
              <a:gd name="f70" fmla="*/ f69 f8 1"/>
              <a:gd name="f71" fmla="*/ f70 1 f1"/>
              <a:gd name="f72" fmla="+- 0 0 f71"/>
              <a:gd name="f73" fmla="+- 0 0 f72"/>
              <a:gd name="f74" fmla="*/ f73 f1 1"/>
              <a:gd name="f75" fmla="*/ f74 1 f8"/>
              <a:gd name="f76" fmla="+- f75 0 f2"/>
              <a:gd name="f77" fmla="cos 1 f76"/>
              <a:gd name="f78" fmla="sin 1 f76"/>
              <a:gd name="f79" fmla="+- 0 0 f77"/>
              <a:gd name="f80" fmla="+- 0 0 f78"/>
              <a:gd name="f81" fmla="+- 0 0 f79"/>
              <a:gd name="f82" fmla="+- 0 0 f80"/>
              <a:gd name="f83" fmla="val f81"/>
              <a:gd name="f84" fmla="val f82"/>
              <a:gd name="f85" fmla="+- 0 0 f83"/>
              <a:gd name="f86" fmla="+- 0 0 f84"/>
              <a:gd name="f87" fmla="*/ 10800 f85 1"/>
              <a:gd name="f88" fmla="*/ 10800 f86 1"/>
              <a:gd name="f89" fmla="*/ 1165 f85 1"/>
              <a:gd name="f90" fmla="*/ 1165 f86 1"/>
              <a:gd name="f91" fmla="*/ f87 f87 1"/>
              <a:gd name="f92" fmla="*/ f88 f88 1"/>
              <a:gd name="f93" fmla="*/ f89 f89 1"/>
              <a:gd name="f94" fmla="*/ f90 f90 1"/>
              <a:gd name="f95" fmla="+- f91 f92 0"/>
              <a:gd name="f96" fmla="+- f93 f94 0"/>
              <a:gd name="f97" fmla="sqrt f95"/>
              <a:gd name="f98" fmla="sqrt f96"/>
              <a:gd name="f99" fmla="*/ f11 1 f97"/>
              <a:gd name="f100" fmla="*/ f14 1 f98"/>
              <a:gd name="f101" fmla="*/ f85 f99 1"/>
              <a:gd name="f102" fmla="*/ f86 f99 1"/>
              <a:gd name="f103" fmla="*/ f85 f100 1"/>
              <a:gd name="f104" fmla="*/ f86 f100 1"/>
              <a:gd name="f105" fmla="+- 10800 0 f101"/>
              <a:gd name="f106" fmla="+- 10800 0 f102"/>
              <a:gd name="f107" fmla="+- 7305 0 f103"/>
              <a:gd name="f108" fmla="+- 7515 0 f104"/>
              <a:gd name="f109" fmla="+- 14295 0 f103"/>
            </a:gdLst>
            <a:ahLst>
              <a:ahXY gdRefY="f0" minY="f9" maxY="f10">
                <a:pos x="f58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58" y="f63"/>
              </a:cxn>
              <a:cxn ang="f47">
                <a:pos x="f59" y="f62"/>
              </a:cxn>
              <a:cxn ang="f47">
                <a:pos x="f64" y="f65"/>
              </a:cxn>
              <a:cxn ang="f47">
                <a:pos x="f59" y="f61"/>
              </a:cxn>
              <a:cxn ang="f47">
                <a:pos x="f58" y="f66"/>
              </a:cxn>
              <a:cxn ang="f47">
                <a:pos x="f60" y="f61"/>
              </a:cxn>
              <a:cxn ang="f47">
                <a:pos x="f67" y="f65"/>
              </a:cxn>
              <a:cxn ang="f47">
                <a:pos x="f60" y="f62"/>
              </a:cxn>
            </a:cxnLst>
            <a:rect l="f59" t="f62" r="f60" b="f61"/>
            <a:pathLst>
              <a:path w="21600" h="21600">
                <a:moveTo>
                  <a:pt x="f105" y="f106"/>
                </a:moveTo>
                <a:arcTo wR="f13" hR="f13" stAng="f40" swAng="f51"/>
                <a:close/>
              </a:path>
              <a:path w="21600" h="21600">
                <a:moveTo>
                  <a:pt x="f107" y="f108"/>
                </a:moveTo>
                <a:arcTo wR="f15" hR="f15" stAng="f40" swAng="f51"/>
                <a:close/>
              </a:path>
              <a:path w="21600" h="21600">
                <a:moveTo>
                  <a:pt x="f109" y="f108"/>
                </a:moveTo>
                <a:arcTo wR="f15" hR="f15" stAng="f40" swAng="f51"/>
                <a:close/>
              </a:path>
              <a:path w="21600" h="21600" fill="none">
                <a:moveTo>
                  <a:pt x="f16" y="f48"/>
                </a:moveTo>
                <a:cubicBezTo>
                  <a:pt x="f17" y="f49"/>
                  <a:pt x="f18" y="f49"/>
                  <a:pt x="f19" y="f48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>
              <a:buNone/>
            </a:pPr>
            <a:r>
              <a:rPr lang="nl-BE" u="sng" dirty="0"/>
              <a:t>A of B + drink </a:t>
            </a:r>
            <a:r>
              <a:rPr lang="nl-BE" u="sng" dirty="0" smtClean="0"/>
              <a:t>dit jaar </a:t>
            </a:r>
            <a:r>
              <a:rPr lang="nl-BE" b="1" u="sng" dirty="0" err="1" smtClean="0">
                <a:solidFill>
                  <a:srgbClr val="FF0000"/>
                </a:solidFill>
              </a:rPr>
              <a:t>g</a:t>
            </a:r>
            <a:r>
              <a:rPr lang="nl-BE" u="sng" dirty="0" err="1" smtClean="0"/>
              <a:t>eentje</a:t>
            </a:r>
            <a:r>
              <a:rPr lang="nl-BE" u="sng" dirty="0" smtClean="0"/>
              <a:t> </a:t>
            </a:r>
            <a:r>
              <a:rPr lang="nl-BE" u="sng" dirty="0"/>
              <a:t>mee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342657" y="1989849"/>
            <a:ext cx="2658095" cy="13296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3B</a:t>
            </a:r>
            <a:r>
              <a:rPr lang="nl-BE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= Jimmy,</a:t>
            </a:r>
            <a:br>
              <a:rPr lang="nl-BE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       </a:t>
            </a:r>
            <a:r>
              <a:rPr lang="nl-BE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nl-BE" sz="28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? (vrij)</a:t>
            </a:r>
            <a:r>
              <a:rPr lang="nl-BE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nl-BE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nl-BE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endParaRPr lang="nl-BE" sz="2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71585" y="2135936"/>
            <a:ext cx="1791721" cy="174260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3A</a:t>
            </a:r>
            <a:r>
              <a:rPr lang="nl-BE" sz="2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= Marc, </a:t>
            </a:r>
            <a:endParaRPr lang="nl-BE" sz="2800" b="0" i="0" u="none" strike="noStrike" kern="1200" cap="none" spc="0" baseline="0" dirty="0" smtClean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Els </a:t>
            </a:r>
            <a:r>
              <a:rPr lang="nl-BE" sz="2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Spruyt</a:t>
            </a:r>
            <a:endParaRPr lang="nl-BE" sz="2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2143079" y="1458358"/>
            <a:ext cx="0" cy="57564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7" name="Rechte verbindingslijn met pijl 6"/>
          <p:cNvCxnSpPr/>
          <p:nvPr/>
        </p:nvCxnSpPr>
        <p:spPr>
          <a:xfrm>
            <a:off x="3244318" y="1478164"/>
            <a:ext cx="2996279" cy="75419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8" name="Rechte verbindingslijn met pijl 7"/>
          <p:cNvCxnSpPr/>
          <p:nvPr/>
        </p:nvCxnSpPr>
        <p:spPr>
          <a:xfrm>
            <a:off x="2678762" y="3155036"/>
            <a:ext cx="1091519" cy="932761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9" name="Rechte verbindingslijn met pijl 8"/>
          <p:cNvCxnSpPr/>
          <p:nvPr/>
        </p:nvCxnSpPr>
        <p:spPr>
          <a:xfrm flipH="1">
            <a:off x="4881597" y="3347792"/>
            <a:ext cx="2102928" cy="82928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0" name="Tekstvak 9"/>
          <p:cNvSpPr txBox="1"/>
          <p:nvPr/>
        </p:nvSpPr>
        <p:spPr>
          <a:xfrm>
            <a:off x="3060003" y="4333323"/>
            <a:ext cx="2873063" cy="35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drankje in refter - O&amp;S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220352" y="6292134"/>
            <a:ext cx="77804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2000" b="1" cap="none" spc="0" dirty="0" smtClean="0">
                <a:ln/>
                <a:solidFill>
                  <a:schemeClr val="accent3"/>
                </a:solidFill>
                <a:effectLst/>
              </a:rPr>
              <a:t>Maar verwerk deze presentatie gerust thuis na bij een hapje/drankje...</a:t>
            </a:r>
            <a:endParaRPr lang="nl-NL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755501"/>
            <a:ext cx="9072563" cy="1262063"/>
          </a:xfrm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nl-BE"/>
              <a:t>3A = 3B</a:t>
            </a:r>
            <a:br>
              <a:rPr lang="nl-BE"/>
            </a:br>
            <a:r>
              <a:rPr lang="nl-BE" u="sng"/>
              <a:t>3B = 3A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935856" y="3060700"/>
            <a:ext cx="8135119" cy="3527449"/>
          </a:xfrm>
        </p:spPr>
        <p:txBody>
          <a:bodyPr anchorCtr="1">
            <a:normAutofit fontScale="85000" lnSpcReduction="20000"/>
          </a:bodyPr>
          <a:lstStyle/>
          <a:p>
            <a:pPr lvl="0" algn="ctr">
              <a:buNone/>
            </a:pPr>
            <a:r>
              <a:rPr lang="nl-BE" sz="2800" dirty="0" smtClean="0"/>
              <a:t>Inhoudelijk verloopt het leerjaar voor beide klassen gelijk.</a:t>
            </a: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 smtClean="0"/>
              <a:t>Er blijft natuurlijk wel een eigenheid </a:t>
            </a:r>
            <a:r>
              <a:rPr lang="nl-BE" sz="2800" dirty="0"/>
              <a:t>in </a:t>
            </a:r>
            <a:r>
              <a:rPr lang="nl-BE" sz="2800" dirty="0" smtClean="0"/>
              <a:t>3A </a:t>
            </a:r>
            <a:r>
              <a:rPr lang="nl-BE" sz="2800" dirty="0"/>
              <a:t>en </a:t>
            </a:r>
            <a:r>
              <a:rPr lang="nl-BE" sz="2800" dirty="0" smtClean="0"/>
              <a:t>3B. Andere mensen vormen vanzelfsprekend een andere omgeving.</a:t>
            </a:r>
            <a:endParaRPr lang="nl-BE" sz="2800" dirty="0"/>
          </a:p>
          <a:p>
            <a:pPr lvl="0" algn="ctr">
              <a:buNone/>
            </a:pPr>
            <a:r>
              <a:rPr lang="nl-BE" sz="2800" dirty="0" smtClean="0"/>
              <a:t>Waar mogelijk werken we </a:t>
            </a:r>
            <a:r>
              <a:rPr lang="nl-BE" sz="2800" dirty="0" err="1" smtClean="0"/>
              <a:t>klasdoorbrekend</a:t>
            </a:r>
            <a:r>
              <a:rPr lang="nl-BE" sz="2800" dirty="0" smtClean="0"/>
              <a:t> in de jaarbubbels. Dit zal ook zo zijn op vele momenten tijdens lessen en zorgwerking. Elk kind wordt ondersteund en gestimuleerd om volgens zijn talenten, mogelijkheden en interesses te werken.</a:t>
            </a:r>
          </a:p>
          <a:p>
            <a:pPr lvl="0" algn="ctr">
              <a:buNone/>
            </a:pPr>
            <a:r>
              <a:rPr lang="nl-BE" sz="2800" dirty="0" smtClean="0"/>
              <a:t>In het derde leerjaar werken we regelmatig in de groepen wolven, beren en tijgers. Vraag meer uitleg aan je kind </a:t>
            </a:r>
            <a:r>
              <a:rPr lang="nl-BE" sz="2800" dirty="0" smtClean="0">
                <a:sym typeface="Wingdings" panose="05000000000000000000" pitchFamily="2" charset="2"/>
              </a:rPr>
              <a:t>.</a:t>
            </a:r>
            <a:endParaRPr lang="nl-BE" sz="2800" dirty="0"/>
          </a:p>
        </p:txBody>
      </p:sp>
      <p:pic>
        <p:nvPicPr>
          <p:cNvPr id="1028" name="Picture 4" descr="De wolf is definitief terug op de Veluwe - Natuur - Reizen - Knack Week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899517"/>
            <a:ext cx="1959550" cy="13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uine be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2" y="888690"/>
            <a:ext cx="2081841" cy="15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le informatie over de tijger | Beekse Ber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83" y="1470603"/>
            <a:ext cx="2364457" cy="15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>
              <a:buNone/>
            </a:pPr>
            <a:r>
              <a:rPr lang="nl-BE" u="sng" dirty="0" smtClean="0"/>
              <a:t>Schoolwerking</a:t>
            </a:r>
            <a:endParaRPr lang="nl-BE" u="sng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03998" y="3419797"/>
            <a:ext cx="9071643" cy="16942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nl-BE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marL="457200" indent="-457200" algn="l">
              <a:lnSpc>
                <a:spcPct val="150000"/>
              </a:lnSpc>
            </a:pPr>
            <a:endParaRPr lang="nl-BE" sz="2800" b="1" dirty="0" smtClean="0"/>
          </a:p>
          <a:p>
            <a:pPr marL="457200" indent="-457200" algn="l"/>
            <a:r>
              <a:rPr lang="nl-BE" sz="2400" b="1" dirty="0" smtClean="0"/>
              <a:t>Bekijk zeker het filmpje met de algemene toelichting vanuit de school </a:t>
            </a:r>
            <a:r>
              <a:rPr lang="nl-BE" sz="2400" b="1" dirty="0" smtClean="0">
                <a:sym typeface="Wingdings" panose="05000000000000000000" pitchFamily="2" charset="2"/>
              </a:rPr>
              <a:t>.</a:t>
            </a:r>
          </a:p>
          <a:p>
            <a:pPr marL="457200" indent="-457200" algn="l"/>
            <a:endParaRPr lang="nl-BE" sz="2400" b="1" dirty="0" smtClean="0">
              <a:sym typeface="Wingdings" panose="05000000000000000000" pitchFamily="2" charset="2"/>
            </a:endParaRPr>
          </a:p>
          <a:p>
            <a:pPr marL="457200" indent="-457200" algn="l"/>
            <a:r>
              <a:rPr lang="nl-BE" sz="2400" b="1" dirty="0" smtClean="0"/>
              <a:t>Weer normale schooluren. (Tijdig op school!)</a:t>
            </a:r>
          </a:p>
          <a:p>
            <a:pPr marL="457200" indent="-457200" algn="l"/>
            <a:endParaRPr lang="nl-BE" sz="2400" b="1" dirty="0" smtClean="0"/>
          </a:p>
          <a:p>
            <a:pPr marL="457200" indent="-457200" algn="l"/>
            <a:r>
              <a:rPr lang="nl-BE" sz="2400" b="1" dirty="0" smtClean="0"/>
              <a:t>Regeling brengen en ophalen kinderen: hopelijk is dit reeds gekend</a:t>
            </a:r>
            <a:r>
              <a:rPr lang="nl-BE" sz="2400" b="1" dirty="0" smtClean="0">
                <a:sym typeface="Wingdings" panose="05000000000000000000" pitchFamily="2" charset="2"/>
              </a:rPr>
              <a:t>. Opnieuw rijen</a:t>
            </a:r>
            <a:r>
              <a:rPr lang="nl-BE" sz="2400" b="1" dirty="0">
                <a:sym typeface="Wingdings" panose="05000000000000000000" pitchFamily="2" charset="2"/>
              </a:rPr>
              <a:t>. </a:t>
            </a:r>
            <a:endParaRPr lang="nl-BE" sz="2400" b="1" dirty="0" smtClean="0">
              <a:sym typeface="Wingdings" panose="05000000000000000000" pitchFamily="2" charset="2"/>
            </a:endParaRPr>
          </a:p>
          <a:p>
            <a:pPr marL="457200" indent="-457200" algn="l"/>
            <a:endParaRPr lang="nl-BE" sz="2400" b="1" dirty="0">
              <a:sym typeface="Wingdings" panose="05000000000000000000" pitchFamily="2" charset="2"/>
            </a:endParaRPr>
          </a:p>
          <a:p>
            <a:pPr marL="457200" indent="-457200" algn="l"/>
            <a:r>
              <a:rPr lang="nl-BE" sz="2400" b="1" dirty="0" smtClean="0">
                <a:sym typeface="Wingdings" panose="05000000000000000000" pitchFamily="2" charset="2"/>
              </a:rPr>
              <a:t>Aanspreekpunt van de opvang voor en na schooltijd door de wijkwerkers = meneer Marc De Win</a:t>
            </a:r>
          </a:p>
          <a:p>
            <a:pPr marL="457200" indent="-457200" algn="l"/>
            <a:endParaRPr lang="nl-BE" sz="2400" b="1" dirty="0" smtClean="0">
              <a:sym typeface="Wingdings" panose="05000000000000000000" pitchFamily="2" charset="2"/>
            </a:endParaRPr>
          </a:p>
          <a:p>
            <a:pPr marL="457200" indent="-457200" algn="l"/>
            <a:r>
              <a:rPr lang="nl-BE" sz="2400" b="1" dirty="0" smtClean="0">
                <a:sym typeface="Wingdings" panose="05000000000000000000" pitchFamily="2" charset="2"/>
              </a:rPr>
              <a:t>We eten in de klas. </a:t>
            </a:r>
            <a:r>
              <a:rPr lang="nl-BE" sz="2400" b="1" dirty="0">
                <a:sym typeface="Wingdings" panose="05000000000000000000" pitchFamily="2" charset="2"/>
              </a:rPr>
              <a:t>G</a:t>
            </a:r>
            <a:r>
              <a:rPr lang="nl-BE" sz="2400" b="1" dirty="0" smtClean="0">
                <a:sym typeface="Wingdings" panose="05000000000000000000" pitchFamily="2" charset="2"/>
              </a:rPr>
              <a:t>een warme maaltijden. </a:t>
            </a:r>
            <a:r>
              <a:rPr lang="nl-BE" sz="24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Drinkbus voorzien!</a:t>
            </a:r>
          </a:p>
          <a:p>
            <a:pPr marL="457200" indent="-457200" algn="l"/>
            <a:endParaRPr lang="nl-BE" sz="2400" b="1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457200" indent="-457200" algn="l"/>
            <a:r>
              <a:rPr lang="nl-BE" sz="2400" b="1" dirty="0" smtClean="0">
                <a:sym typeface="Wingdings" panose="05000000000000000000" pitchFamily="2" charset="2"/>
              </a:rPr>
              <a:t>Vragen hierover? -&gt; agenda of mailtje</a:t>
            </a:r>
          </a:p>
          <a:p>
            <a:pPr marL="457200" indent="-457200" algn="l"/>
            <a:endParaRPr lang="nl-BE" sz="2800" b="1" dirty="0"/>
          </a:p>
          <a:p>
            <a:pPr>
              <a:buFont typeface="StarSymbol"/>
              <a:buNone/>
            </a:pPr>
            <a:endParaRPr lang="nl-BE" sz="2800" b="1" u="sng" dirty="0" smtClean="0"/>
          </a:p>
          <a:p>
            <a:pPr>
              <a:buFont typeface="StarSymbol"/>
              <a:buNone/>
            </a:pP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111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683493"/>
            <a:ext cx="9072563" cy="1262063"/>
          </a:xfrm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nl-BE" dirty="0" err="1"/>
              <a:t>3A</a:t>
            </a:r>
            <a:r>
              <a:rPr lang="nl-BE" dirty="0"/>
              <a:t> </a:t>
            </a:r>
            <a:r>
              <a:rPr lang="nl-BE" dirty="0" smtClean="0"/>
              <a:t>               =            </a:t>
            </a:r>
            <a:r>
              <a:rPr lang="nl-BE" dirty="0" err="1"/>
              <a:t>3B</a:t>
            </a:r>
            <a:r>
              <a:rPr lang="nl-BE" dirty="0"/>
              <a:t/>
            </a:r>
            <a:br>
              <a:rPr lang="nl-BE" dirty="0"/>
            </a:br>
            <a:endParaRPr lang="nl-BE" u="sng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19210"/>
              </p:ext>
            </p:extLst>
          </p:nvPr>
        </p:nvGraphicFramePr>
        <p:xfrm>
          <a:off x="503998" y="1539698"/>
          <a:ext cx="885679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>
                          <a:solidFill>
                            <a:schemeClr val="tx1"/>
                          </a:solidFill>
                        </a:rPr>
                        <a:t>Ma-do: Marc</a:t>
                      </a:r>
                      <a:br>
                        <a:rPr lang="nl-BE" sz="2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nl-BE" sz="2800" dirty="0" smtClean="0">
                          <a:solidFill>
                            <a:schemeClr val="tx1"/>
                          </a:solidFill>
                        </a:rPr>
                        <a:t>Vrij: Juf</a:t>
                      </a:r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 Els</a:t>
                      </a:r>
                      <a:endParaRPr lang="nl-B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smtClean="0">
                          <a:solidFill>
                            <a:schemeClr val="tx1"/>
                          </a:solidFill>
                        </a:rPr>
                        <a:t>Ma-do: Jimmy</a:t>
                      </a:r>
                      <a:br>
                        <a:rPr lang="nl-BE" sz="2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nl-BE" sz="2800" dirty="0" smtClean="0">
                          <a:solidFill>
                            <a:schemeClr val="tx1"/>
                          </a:solidFill>
                        </a:rPr>
                        <a:t>Vrij: ook Jimmy</a:t>
                      </a:r>
                      <a:endParaRPr lang="nl-B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473045" y="3722954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nl-BE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buFont typeface="StarSymbol"/>
              <a:buNone/>
            </a:pPr>
            <a:r>
              <a:rPr lang="nl-BE" sz="2800" b="1" dirty="0" smtClean="0"/>
              <a:t>Weekinvulling is meestal identiek,</a:t>
            </a:r>
            <a:br>
              <a:rPr lang="nl-BE" sz="2800" b="1" dirty="0" smtClean="0"/>
            </a:br>
            <a:r>
              <a:rPr lang="nl-BE" sz="2800" b="1" dirty="0" smtClean="0"/>
              <a:t>maar op andere momenten</a:t>
            </a:r>
            <a:endParaRPr lang="nl-BE" sz="2800" b="1" dirty="0"/>
          </a:p>
          <a:p>
            <a:pPr>
              <a:buFont typeface="StarSymbol"/>
              <a:buNone/>
            </a:pPr>
            <a:endParaRPr lang="nl-BE" sz="2800" b="1" u="sng" dirty="0" smtClean="0"/>
          </a:p>
          <a:p>
            <a:pPr>
              <a:buFont typeface="StarSymbol"/>
              <a:buNone/>
            </a:pPr>
            <a:r>
              <a:rPr lang="nl-BE" sz="2800" b="1" dirty="0" smtClean="0"/>
              <a:t>Nieuw: uitbreiding van de zorgmomenten en Talentwerking op vrijdagnamiddag.</a:t>
            </a:r>
          </a:p>
          <a:p>
            <a:pPr>
              <a:buFont typeface="StarSymbol"/>
              <a:buNone/>
            </a:pPr>
            <a:r>
              <a:rPr lang="nl-BE" sz="2800" b="1" dirty="0" smtClean="0"/>
              <a:t>Meer uitleg hierover in het schoolalgemene filmpje.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9534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>
              <a:buNone/>
            </a:pPr>
            <a:r>
              <a:rPr lang="nl-BE" b="1" dirty="0"/>
              <a:t>Inhoud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0" y="1563688"/>
            <a:ext cx="6624638" cy="4989512"/>
          </a:xfrm>
        </p:spPr>
        <p:txBody>
          <a:bodyPr anchorCtr="1"/>
          <a:lstStyle/>
          <a:p>
            <a:pPr lvl="0" algn="l">
              <a:buNone/>
            </a:pP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(</a:t>
            </a:r>
            <a:r>
              <a:rPr lang="nl-BE" dirty="0" err="1"/>
              <a:t>be</a:t>
            </a:r>
            <a:r>
              <a:rPr lang="nl-BE" dirty="0"/>
              <a:t>)Leven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sz="2400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+	</a:t>
            </a:r>
            <a:r>
              <a:rPr lang="nl-BE" sz="2400" i="1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MuVo</a:t>
            </a:r>
            <a:r>
              <a:rPr lang="nl-BE" sz="2400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, Talentwerking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Leren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3929039" y="2906996"/>
            <a:ext cx="1508038" cy="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5" name="Rechte verbindingslijn met pijl 4"/>
          <p:cNvCxnSpPr/>
          <p:nvPr/>
        </p:nvCxnSpPr>
        <p:spPr>
          <a:xfrm>
            <a:off x="3929396" y="2906996"/>
            <a:ext cx="1508047" cy="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6" name="Rechte verbindingslijn met pijl 5"/>
          <p:cNvCxnSpPr/>
          <p:nvPr/>
        </p:nvCxnSpPr>
        <p:spPr>
          <a:xfrm>
            <a:off x="3780001" y="5579997"/>
            <a:ext cx="1508038" cy="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7" name="Tekstvak 6"/>
          <p:cNvSpPr txBox="1"/>
          <p:nvPr/>
        </p:nvSpPr>
        <p:spPr>
          <a:xfrm>
            <a:off x="5759997" y="1870917"/>
            <a:ext cx="3780001" cy="2081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Sociale </a:t>
            </a:r>
            <a:r>
              <a:rPr lang="nl-BE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vaardigheden</a:t>
            </a:r>
            <a: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Godsdienst</a:t>
            </a:r>
            <a:b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Uitstappen (</a:t>
            </a:r>
            <a:r>
              <a:rPr lang="nl-BE" sz="1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afh</a:t>
            </a:r>
            <a:r>
              <a:rPr lang="nl-BE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. Coronacode ;-)</a:t>
            </a:r>
            <a: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Sport</a:t>
            </a:r>
            <a: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...</a:t>
            </a:r>
            <a:endParaRPr lang="nl-BE" sz="18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743823" y="4827726"/>
            <a:ext cx="3780001" cy="203121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Taal</a:t>
            </a:r>
            <a:b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Wiskunde</a:t>
            </a:r>
            <a:b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WO</a:t>
            </a:r>
            <a:b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Schrift</a:t>
            </a:r>
            <a:b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</a:br>
            <a:r>
              <a:rPr lang="nl-BE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15776" y="701874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nl-BE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buFont typeface="StarSymbol"/>
              <a:buNone/>
            </a:pPr>
            <a:r>
              <a:rPr lang="nl-BE" b="1" dirty="0" smtClean="0"/>
              <a:t>Bekijken boeken, mappen, agenda, mapjes,…</a:t>
            </a:r>
            <a:endParaRPr lang="nl-BE" b="1" dirty="0"/>
          </a:p>
        </p:txBody>
      </p:sp>
      <p:pic>
        <p:nvPicPr>
          <p:cNvPr id="1028" name="Picture 4" descr="Best Books By Female Authors | Feminist Fiction &amp; Non-F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36" y="2123653"/>
            <a:ext cx="2592288" cy="16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03808" y="4067869"/>
            <a:ext cx="9071643" cy="19822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nl-BE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marL="457200" indent="-457200" algn="l">
              <a:buFontTx/>
              <a:buChar char="-"/>
            </a:pPr>
            <a:r>
              <a:rPr lang="nl-BE" sz="2200" b="1" dirty="0" smtClean="0"/>
              <a:t>Werk- en handboeken mogen meestal mee naar huis (logo,…) Spreek af met je kind.</a:t>
            </a:r>
            <a:endParaRPr lang="nl-BE" sz="2200" b="1" dirty="0"/>
          </a:p>
          <a:p>
            <a:pPr marL="457200" indent="-457200" algn="l">
              <a:buFontTx/>
              <a:buChar char="-"/>
            </a:pPr>
            <a:r>
              <a:rPr lang="nl-BE" sz="2200" b="1" dirty="0"/>
              <a:t>S</a:t>
            </a:r>
            <a:r>
              <a:rPr lang="nl-BE" sz="2200" b="1" dirty="0" smtClean="0"/>
              <a:t>oms hebben ze een werkboek bij voor huistaken. Dit staat vermeld in het agenda. </a:t>
            </a:r>
            <a:r>
              <a:rPr lang="nl-BE" sz="2200" b="1" dirty="0"/>
              <a:t>W</a:t>
            </a:r>
            <a:r>
              <a:rPr lang="nl-BE" sz="2200" b="1" dirty="0" smtClean="0"/>
              <a:t>e proberen de werkboeken ook geregeld ter inzage mee te geven.</a:t>
            </a:r>
          </a:p>
          <a:p>
            <a:pPr marL="457200" indent="-457200" algn="l">
              <a:buFontTx/>
              <a:buChar char="-"/>
            </a:pPr>
            <a:r>
              <a:rPr lang="nl-BE" sz="2200" b="1" dirty="0" smtClean="0"/>
              <a:t>Brieven en huiswerkblaadjes zitten steeds in hun postbodekaft. </a:t>
            </a:r>
          </a:p>
          <a:p>
            <a:pPr marL="457200" indent="-457200" algn="l">
              <a:buFontTx/>
              <a:buChar char="-"/>
            </a:pPr>
            <a:r>
              <a:rPr lang="nl-BE" sz="2200" b="1" dirty="0" smtClean="0"/>
              <a:t>Uitleg in agenda.</a:t>
            </a:r>
            <a:endParaRPr lang="nl-BE" sz="2200" b="1" dirty="0"/>
          </a:p>
        </p:txBody>
      </p:sp>
    </p:spTree>
    <p:extLst>
      <p:ext uri="{BB962C8B-B14F-4D97-AF65-F5344CB8AC3E}">
        <p14:creationId xmlns:p14="http://schemas.microsoft.com/office/powerpoint/2010/main" val="12819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15776" y="701874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nl-BE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buFont typeface="StarSymbol"/>
              <a:buNone/>
            </a:pPr>
            <a:r>
              <a:rPr lang="nl-BE" b="1" dirty="0" smtClean="0"/>
              <a:t>De verschillende boeken,…:</a:t>
            </a:r>
          </a:p>
          <a:p>
            <a:pPr>
              <a:buFont typeface="StarSymbol"/>
              <a:buNone/>
            </a:pPr>
            <a:r>
              <a:rPr lang="nl-BE" b="1" dirty="0"/>
              <a:t>t</a:t>
            </a:r>
            <a:r>
              <a:rPr lang="nl-BE" b="1" dirty="0" smtClean="0"/>
              <a:t>aal, spelling</a:t>
            </a:r>
            <a:endParaRPr lang="nl-BE" b="1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14783" r="35393" b="58267"/>
          <a:stretch/>
        </p:blipFill>
        <p:spPr bwMode="auto">
          <a:xfrm>
            <a:off x="2159992" y="2555701"/>
            <a:ext cx="5448372" cy="3650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18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15776" y="701874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nl-BE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buFont typeface="StarSymbol"/>
              <a:buNone/>
            </a:pPr>
            <a:r>
              <a:rPr lang="nl-BE" b="1" dirty="0" smtClean="0"/>
              <a:t>De verschillende boeken,…:</a:t>
            </a:r>
          </a:p>
          <a:p>
            <a:pPr>
              <a:buFont typeface="StarSymbol"/>
              <a:buNone/>
            </a:pPr>
            <a:r>
              <a:rPr lang="nl-BE" b="1" dirty="0"/>
              <a:t>w</a:t>
            </a:r>
            <a:r>
              <a:rPr lang="nl-BE" b="1" dirty="0" smtClean="0"/>
              <a:t>iskunde</a:t>
            </a:r>
            <a:endParaRPr lang="nl-BE" b="1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15327" r="19534" b="27481"/>
          <a:stretch/>
        </p:blipFill>
        <p:spPr bwMode="auto">
          <a:xfrm>
            <a:off x="2232000" y="2267669"/>
            <a:ext cx="5472608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hoek 2"/>
          <p:cNvSpPr/>
          <p:nvPr/>
        </p:nvSpPr>
        <p:spPr>
          <a:xfrm>
            <a:off x="2448024" y="4787949"/>
            <a:ext cx="345638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569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15776" y="701874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nl-BE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buFont typeface="StarSymbol"/>
              <a:buNone/>
            </a:pPr>
            <a:r>
              <a:rPr lang="nl-BE" b="1" dirty="0" smtClean="0"/>
              <a:t>De verschillende boeken,…:</a:t>
            </a:r>
          </a:p>
          <a:p>
            <a:pPr>
              <a:buFont typeface="StarSymbol"/>
              <a:buNone/>
            </a:pPr>
            <a:r>
              <a:rPr lang="nl-BE" b="1" dirty="0"/>
              <a:t>w</a:t>
            </a:r>
            <a:r>
              <a:rPr lang="nl-BE" b="1" dirty="0" smtClean="0"/>
              <a:t>ereldoriëntatie, godsdienst</a:t>
            </a:r>
            <a:endParaRPr lang="nl-BE" b="1" dirty="0"/>
          </a:p>
        </p:txBody>
      </p:sp>
      <p:pic>
        <p:nvPicPr>
          <p:cNvPr id="5" name="Afbeelding 4"/>
          <p:cNvPicPr/>
          <p:nvPr/>
        </p:nvPicPr>
        <p:blipFill rotWithShape="1">
          <a:blip r:embed="rId2"/>
          <a:srcRect l="14643" t="1031" r="56914" b="56970"/>
          <a:stretch/>
        </p:blipFill>
        <p:spPr bwMode="auto">
          <a:xfrm>
            <a:off x="1151880" y="2425390"/>
            <a:ext cx="2088232" cy="2506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hoek 2"/>
          <p:cNvSpPr/>
          <p:nvPr/>
        </p:nvSpPr>
        <p:spPr>
          <a:xfrm>
            <a:off x="2376016" y="3275781"/>
            <a:ext cx="86409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/>
          <p:cNvPicPr/>
          <p:nvPr/>
        </p:nvPicPr>
        <p:blipFill rotWithShape="1">
          <a:blip r:embed="rId3"/>
          <a:srcRect l="1443" t="1804" r="15885" b="13424"/>
          <a:stretch/>
        </p:blipFill>
        <p:spPr bwMode="auto">
          <a:xfrm>
            <a:off x="3816176" y="2390481"/>
            <a:ext cx="5256584" cy="4197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7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425</Words>
  <Application>Microsoft Office PowerPoint</Application>
  <PresentationFormat>Aangepast</PresentationFormat>
  <Paragraphs>114</Paragraphs>
  <Slides>18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9" baseType="lpstr">
      <vt:lpstr>Microsoft YaHei</vt:lpstr>
      <vt:lpstr>Arial</vt:lpstr>
      <vt:lpstr>Arial Black</vt:lpstr>
      <vt:lpstr>Garamond</vt:lpstr>
      <vt:lpstr>Lucida Sans Unicode</vt:lpstr>
      <vt:lpstr>Mangal</vt:lpstr>
      <vt:lpstr>StarSymbol</vt:lpstr>
      <vt:lpstr>Tahoma</vt:lpstr>
      <vt:lpstr>Times New Roman</vt:lpstr>
      <vt:lpstr>Wingdings</vt:lpstr>
      <vt:lpstr>Organisch</vt:lpstr>
      <vt:lpstr>3de leerjaar</vt:lpstr>
      <vt:lpstr>3A = 3B 3B = 3A</vt:lpstr>
      <vt:lpstr>Schoolwerking</vt:lpstr>
      <vt:lpstr>3A                =            3B </vt:lpstr>
      <vt:lpstr>Inhoud</vt:lpstr>
      <vt:lpstr>PowerPoint-presentatie</vt:lpstr>
      <vt:lpstr>PowerPoint-presentatie</vt:lpstr>
      <vt:lpstr>PowerPoint-presentatie</vt:lpstr>
      <vt:lpstr>PowerPoint-presentatie</vt:lpstr>
      <vt:lpstr>PowerPoint-presentatie</vt:lpstr>
      <vt:lpstr>TAAL: leerinhoud</vt:lpstr>
      <vt:lpstr>WISKUNDE: leerinhoud</vt:lpstr>
      <vt:lpstr>WO:</vt:lpstr>
      <vt:lpstr>EVALUATIE</vt:lpstr>
      <vt:lpstr>Kweetvanniks ?</vt:lpstr>
      <vt:lpstr>Wij gaan naar zee…Hopelijk... dinsdag 25 tot vrijdag 28 mei 2021</vt:lpstr>
      <vt:lpstr> We like 2 party …  (onder voorbehoud van corona)</vt:lpstr>
      <vt:lpstr>A of B + drink dit jaar geentje mee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3de leerjaar</dc:title>
  <dc:creator>Jimmy Luyckx</dc:creator>
  <cp:lastModifiedBy>basislkr</cp:lastModifiedBy>
  <cp:revision>45</cp:revision>
  <cp:lastPrinted>2017-09-07T06:50:09Z</cp:lastPrinted>
  <dcterms:created xsi:type="dcterms:W3CDTF">2012-09-05T20:10:27Z</dcterms:created>
  <dcterms:modified xsi:type="dcterms:W3CDTF">2020-09-10T14:35:41Z</dcterms:modified>
</cp:coreProperties>
</file>